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_rels/presentation.xml.rels" ContentType="application/vnd.openxmlformats-package.relationships+xml"/>
  <Override PartName="/ppt/media/image1.jpeg" ContentType="image/jpeg"/>
  <Override PartName="/ppt/media/image6.png" ContentType="image/png"/>
  <Override PartName="/ppt/media/image2.jpeg" ContentType="image/jpeg"/>
  <Override PartName="/ppt/media/image4.png" ContentType="image/png"/>
  <Override PartName="/ppt/media/image3.jpeg" ContentType="image/jpeg"/>
  <Override PartName="/ppt/media/image5.png" ContentType="image/png"/>
  <Override PartName="/ppt/media/image7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1" r:id="rId3"/>
    <p:sldMasterId id="2147483653" r:id="rId4"/>
    <p:sldMasterId id="2147483654" r:id="rId5"/>
    <p:sldMasterId id="2147483655" r:id="rId6"/>
    <p:sldMasterId id="2147483656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7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IE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IE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IE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I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I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IE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I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I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IE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I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I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F627658-ACDD-4725-A0AC-D8E9F23DAE1A}" type="slidenum">
              <a:rPr b="0" lang="en-IE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IE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I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IE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8CE8B90-4194-4165-A7C4-BD99B4EF368A}" type="slidenum">
              <a:rPr b="0" lang="en-IE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IE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I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IE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A03807C-37A4-4A27-BA97-4A6D1CB0BB4B}" type="slidenum">
              <a:rPr b="0" lang="en-IE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IE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ln w="0">
            <a:noFill/>
          </a:ln>
        </p:spPr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IE" sz="2000" spc="-1" strike="noStrike">
                <a:solidFill>
                  <a:srgbClr val="000000"/>
                </a:solidFill>
                <a:latin typeface="Arial"/>
              </a:rPr>
              <a:t>Blah blah blah</a:t>
            </a:r>
            <a:endParaRPr b="0" lang="en-IE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None/>
            </a:pPr>
            <a:endParaRPr b="0" lang="en-IE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ln w="0">
            <a:noFill/>
          </a:ln>
        </p:spPr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IE" sz="2000" spc="-1" strike="noStrike">
                <a:solidFill>
                  <a:srgbClr val="000000"/>
                </a:solidFill>
                <a:latin typeface="Arial"/>
              </a:rPr>
              <a:t>Blah blah blah</a:t>
            </a:r>
            <a:endParaRPr b="0" lang="en-IE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33600" y="633600"/>
            <a:ext cx="10882800" cy="72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/>
          </p:nvPr>
        </p:nvSpPr>
        <p:spPr>
          <a:xfrm>
            <a:off x="633600" y="1578600"/>
            <a:ext cx="10882800" cy="383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3000" spc="-1" strike="noStrike">
              <a:solidFill>
                <a:srgbClr val="48525a"/>
              </a:solidFill>
              <a:latin typeface="aakar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33600" y="633600"/>
            <a:ext cx="10882800" cy="72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33600" y="1578600"/>
            <a:ext cx="10882800" cy="383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I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33600" y="633600"/>
            <a:ext cx="10882800" cy="72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633600" y="1578600"/>
            <a:ext cx="10882800" cy="383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3000" spc="-1" strike="noStrike">
              <a:solidFill>
                <a:srgbClr val="48525a"/>
              </a:solidFill>
              <a:latin typeface="aakar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51160DD-4644-4526-82A3-65CA3E87CE8A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3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3.jpeg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2.jpeg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jpeg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36000" y="1332000"/>
            <a:ext cx="5545440" cy="3737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6000" spc="-1" strike="noStrike">
                <a:solidFill>
                  <a:srgbClr val="46638b"/>
                </a:solidFill>
                <a:latin typeface="Arial"/>
              </a:rPr>
              <a:t>Click to edit Master title style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936000" y="614808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defRPr b="1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1" lang="en-IE" sz="1800" spc="-1" strike="noStrike">
                <a:solidFill>
                  <a:srgbClr val="46638b"/>
                </a:solidFill>
                <a:latin typeface="Arial"/>
              </a:rPr>
              <a:t>#DIASdiscovers</a:t>
            </a:r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000" spc="-1" strike="noStrike">
                <a:solidFill>
                  <a:srgbClr val="48525a"/>
                </a:solidFill>
                <a:latin typeface="Arial"/>
              </a:rPr>
              <a:t>Click to edit the outline text format</a:t>
            </a:r>
            <a:endParaRPr b="0" lang="en-US" sz="3000" spc="-1" strike="noStrike">
              <a:solidFill>
                <a:srgbClr val="48525a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48525a"/>
                </a:solidFill>
                <a:latin typeface="Arial"/>
              </a:rPr>
              <a:t>Second Outline Level</a:t>
            </a:r>
            <a:endParaRPr b="0" lang="en-US" sz="2000" spc="-1" strike="noStrike">
              <a:solidFill>
                <a:srgbClr val="48525a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48525a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48525a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48525a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48525a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8525a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48525a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8525a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48525a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8525a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48525a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33600" y="633600"/>
            <a:ext cx="10882800" cy="72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4000" spc="-1" strike="noStrike">
                <a:solidFill>
                  <a:srgbClr val="46638b"/>
                </a:solidFill>
                <a:latin typeface="Arial"/>
              </a:rPr>
              <a:t>Click to edit Master title style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33600" y="1578600"/>
            <a:ext cx="10882800" cy="3837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000" spc="-1" strike="noStrike">
                <a:solidFill>
                  <a:srgbClr val="48525a"/>
                </a:solidFill>
                <a:latin typeface="Arial"/>
              </a:rPr>
              <a:t>Click to edit Master text styles</a:t>
            </a:r>
            <a:endParaRPr b="0" lang="en-US" sz="3000" spc="-1" strike="noStrike">
              <a:solidFill>
                <a:srgbClr val="48525a"/>
              </a:solidFill>
              <a:latin typeface="aakar"/>
            </a:endParaRPr>
          </a:p>
          <a:p>
            <a:pPr lvl="1" marL="864000" indent="-324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48525a"/>
                </a:solidFill>
                <a:latin typeface="Arial"/>
              </a:rPr>
              <a:t>Second level</a:t>
            </a:r>
            <a:endParaRPr b="0" lang="en-US" sz="2400" spc="-1" strike="noStrike">
              <a:solidFill>
                <a:srgbClr val="48525a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8525a"/>
                </a:solidFill>
                <a:latin typeface="Arial"/>
              </a:rPr>
              <a:t>Third level</a:t>
            </a:r>
            <a:endParaRPr b="0" lang="en-US" sz="2000" spc="-1" strike="noStrike">
              <a:solidFill>
                <a:srgbClr val="48525a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48525a"/>
                </a:solidFill>
                <a:latin typeface="Arial"/>
              </a:rPr>
              <a:t>Fourth level</a:t>
            </a:r>
            <a:endParaRPr b="0" lang="en-US" sz="1800" spc="-1" strike="noStrike">
              <a:solidFill>
                <a:srgbClr val="48525a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48525a"/>
                </a:solidFill>
                <a:latin typeface="Arial"/>
              </a:rPr>
              <a:t>Fifth level</a:t>
            </a:r>
            <a:endParaRPr b="0" lang="en-US" sz="1800" spc="-1" strike="noStrike">
              <a:solidFill>
                <a:srgbClr val="48525a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2"/>
          </p:nvPr>
        </p:nvSpPr>
        <p:spPr>
          <a:xfrm>
            <a:off x="633600" y="614808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defRPr b="1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1" lang="en-IE" sz="1800" spc="-1" strike="noStrike">
                <a:solidFill>
                  <a:srgbClr val="46638b"/>
                </a:solidFill>
                <a:latin typeface="Arial"/>
              </a:rPr>
              <a:t>#DIASdiscovers</a:t>
            </a:r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3"/>
          </p:nvPr>
        </p:nvSpPr>
        <p:spPr>
          <a:xfrm>
            <a:off x="10741320" y="858240"/>
            <a:ext cx="7750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200F1D7-F878-4595-9BA5-A042954D24A6}" type="slidenum">
              <a:rPr b="0" lang="en-IE" sz="1800" spc="-1" strike="noStrike">
                <a:solidFill>
                  <a:srgbClr val="46638b"/>
                </a:solidFill>
                <a:latin typeface="Arial"/>
              </a:rPr>
              <a:t>&lt;number&gt;</a:t>
            </a:fld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Straight Connector 6"/>
          <p:cNvSpPr/>
          <p:nvPr/>
        </p:nvSpPr>
        <p:spPr>
          <a:xfrm>
            <a:off x="633600" y="1319400"/>
            <a:ext cx="10883160" cy="360"/>
          </a:xfrm>
          <a:prstGeom prst="line">
            <a:avLst/>
          </a:prstGeom>
          <a:ln w="12600">
            <a:solidFill>
              <a:srgbClr val="46638b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I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Straight Connector 7"/>
          <p:cNvSpPr/>
          <p:nvPr/>
        </p:nvSpPr>
        <p:spPr>
          <a:xfrm>
            <a:off x="633600" y="5644800"/>
            <a:ext cx="10883160" cy="360"/>
          </a:xfrm>
          <a:prstGeom prst="line">
            <a:avLst/>
          </a:prstGeom>
          <a:ln w="12600">
            <a:solidFill>
              <a:srgbClr val="46638b"/>
            </a:solidFill>
            <a:custDash>
              <a:ds d="100000" sp="100000"/>
            </a:custDash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IE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2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33600" y="633600"/>
            <a:ext cx="10882800" cy="72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4000" spc="-1" strike="noStrike">
                <a:solidFill>
                  <a:srgbClr val="46638b"/>
                </a:solidFill>
                <a:latin typeface="Arial"/>
              </a:rPr>
              <a:t>Click to edit Master title style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33600" y="1578600"/>
            <a:ext cx="10882800" cy="3837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000" spc="-1" strike="noStrike">
                <a:solidFill>
                  <a:srgbClr val="48525a"/>
                </a:solidFill>
                <a:latin typeface="Arial"/>
              </a:rPr>
              <a:t>Click to edit Master text styles</a:t>
            </a:r>
            <a:endParaRPr b="0" lang="en-US" sz="3000" spc="-1" strike="noStrike">
              <a:solidFill>
                <a:srgbClr val="48525a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48525a"/>
                </a:solidFill>
                <a:latin typeface="Arial"/>
              </a:rPr>
              <a:t>Second level</a:t>
            </a:r>
            <a:endParaRPr b="0" lang="en-US" sz="2400" spc="-1" strike="noStrike">
              <a:solidFill>
                <a:srgbClr val="48525a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8525a"/>
                </a:solidFill>
                <a:latin typeface="Arial"/>
              </a:rPr>
              <a:t>Third level</a:t>
            </a:r>
            <a:endParaRPr b="0" lang="en-US" sz="2000" spc="-1" strike="noStrike">
              <a:solidFill>
                <a:srgbClr val="48525a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48525a"/>
                </a:solidFill>
                <a:latin typeface="Arial"/>
              </a:rPr>
              <a:t>Fourth level</a:t>
            </a:r>
            <a:endParaRPr b="0" lang="en-US" sz="1800" spc="-1" strike="noStrike">
              <a:solidFill>
                <a:srgbClr val="48525a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48525a"/>
                </a:solidFill>
                <a:latin typeface="Arial"/>
              </a:rPr>
              <a:t>Fifth level</a:t>
            </a:r>
            <a:endParaRPr b="0" lang="en-US" sz="1800" spc="-1" strike="noStrike">
              <a:solidFill>
                <a:srgbClr val="48525a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ftr" idx="4"/>
          </p:nvPr>
        </p:nvSpPr>
        <p:spPr>
          <a:xfrm>
            <a:off x="633600" y="614808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defRPr b="1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1" lang="en-IE" sz="1800" spc="-1" strike="noStrike">
                <a:solidFill>
                  <a:srgbClr val="46638b"/>
                </a:solidFill>
                <a:latin typeface="Arial"/>
              </a:rPr>
              <a:t>#DIASdiscovers</a:t>
            </a:r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sldNum" idx="5"/>
          </p:nvPr>
        </p:nvSpPr>
        <p:spPr>
          <a:xfrm>
            <a:off x="10741320" y="858240"/>
            <a:ext cx="7750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450A467-0B9C-4D24-A8AE-0181E7ED4E81}" type="slidenum">
              <a:rPr b="0" lang="en-IE" sz="1800" spc="-1" strike="noStrike">
                <a:solidFill>
                  <a:srgbClr val="46638b"/>
                </a:solidFill>
                <a:latin typeface="Arial"/>
              </a:rPr>
              <a:t>&lt;number&gt;</a:t>
            </a:fld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Straight Connector 6"/>
          <p:cNvSpPr/>
          <p:nvPr/>
        </p:nvSpPr>
        <p:spPr>
          <a:xfrm>
            <a:off x="633600" y="1319400"/>
            <a:ext cx="10883160" cy="360"/>
          </a:xfrm>
          <a:prstGeom prst="line">
            <a:avLst/>
          </a:prstGeom>
          <a:ln w="12600">
            <a:solidFill>
              <a:srgbClr val="46638b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I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Straight Connector 7"/>
          <p:cNvSpPr/>
          <p:nvPr/>
        </p:nvSpPr>
        <p:spPr>
          <a:xfrm>
            <a:off x="633600" y="5644800"/>
            <a:ext cx="10883160" cy="360"/>
          </a:xfrm>
          <a:prstGeom prst="line">
            <a:avLst/>
          </a:prstGeom>
          <a:ln w="12600">
            <a:solidFill>
              <a:srgbClr val="46638b"/>
            </a:solidFill>
            <a:custDash>
              <a:ds d="100000" sp="100000"/>
            </a:custDash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IE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33600" y="633600"/>
            <a:ext cx="10882800" cy="72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4000" spc="-1" strike="noStrike">
                <a:solidFill>
                  <a:srgbClr val="46638b"/>
                </a:solidFill>
                <a:latin typeface="Arial"/>
              </a:rPr>
              <a:t>Click to edit Master title style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33600" y="1764000"/>
            <a:ext cx="5181120" cy="3467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000" spc="-1" strike="noStrike">
                <a:solidFill>
                  <a:srgbClr val="48525a"/>
                </a:solidFill>
                <a:latin typeface="Arial"/>
              </a:rPr>
              <a:t>Click to edit Master text styles</a:t>
            </a:r>
            <a:endParaRPr b="0" lang="en-US" sz="3000" spc="-1" strike="noStrike">
              <a:solidFill>
                <a:srgbClr val="48525a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48525a"/>
                </a:solidFill>
                <a:latin typeface="Arial"/>
              </a:rPr>
              <a:t>Second level</a:t>
            </a:r>
            <a:endParaRPr b="0" lang="en-US" sz="2400" spc="-1" strike="noStrike">
              <a:solidFill>
                <a:srgbClr val="48525a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8525a"/>
                </a:solidFill>
                <a:latin typeface="Arial"/>
              </a:rPr>
              <a:t>Third level</a:t>
            </a:r>
            <a:endParaRPr b="0" lang="en-US" sz="2000" spc="-1" strike="noStrike">
              <a:solidFill>
                <a:srgbClr val="48525a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48525a"/>
                </a:solidFill>
                <a:latin typeface="Arial"/>
              </a:rPr>
              <a:t>Fourth level</a:t>
            </a:r>
            <a:endParaRPr b="0" lang="en-US" sz="1800" spc="-1" strike="noStrike">
              <a:solidFill>
                <a:srgbClr val="48525a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48525a"/>
                </a:solidFill>
                <a:latin typeface="Arial"/>
              </a:rPr>
              <a:t>Fifth level</a:t>
            </a:r>
            <a:endParaRPr b="0" lang="en-US" sz="1800" spc="-1" strike="noStrike">
              <a:solidFill>
                <a:srgbClr val="48525a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6335280" y="1764000"/>
            <a:ext cx="5181120" cy="3467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3000" spc="-1" strike="noStrike">
                <a:solidFill>
                  <a:srgbClr val="48525a"/>
                </a:solidFill>
                <a:latin typeface="Arial"/>
              </a:rPr>
              <a:t>Click to edit Master text styles</a:t>
            </a:r>
            <a:endParaRPr b="0" lang="en-US" sz="3000" spc="-1" strike="noStrike">
              <a:solidFill>
                <a:srgbClr val="48525a"/>
              </a:solidFill>
              <a:latin typeface="Arial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48525a"/>
                </a:solidFill>
                <a:latin typeface="Arial"/>
              </a:rPr>
              <a:t>Second level</a:t>
            </a:r>
            <a:endParaRPr b="0" lang="en-US" sz="2400" spc="-1" strike="noStrike">
              <a:solidFill>
                <a:srgbClr val="48525a"/>
              </a:solidFill>
              <a:latin typeface="Arial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48525a"/>
                </a:solidFill>
                <a:latin typeface="Arial"/>
              </a:rPr>
              <a:t>Third level</a:t>
            </a:r>
            <a:endParaRPr b="0" lang="en-US" sz="2000" spc="-1" strike="noStrike">
              <a:solidFill>
                <a:srgbClr val="48525a"/>
              </a:solidFill>
              <a:latin typeface="Arial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48525a"/>
                </a:solidFill>
                <a:latin typeface="Arial"/>
              </a:rPr>
              <a:t>Fourth level</a:t>
            </a:r>
            <a:endParaRPr b="0" lang="en-US" sz="1800" spc="-1" strike="noStrike">
              <a:solidFill>
                <a:srgbClr val="48525a"/>
              </a:solidFill>
              <a:latin typeface="Arial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48525a"/>
                </a:solidFill>
                <a:latin typeface="Arial"/>
              </a:rPr>
              <a:t>Fifth level</a:t>
            </a:r>
            <a:endParaRPr b="0" lang="en-US" sz="1800" spc="-1" strike="noStrike">
              <a:solidFill>
                <a:srgbClr val="48525a"/>
              </a:solid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6"/>
          </p:nvPr>
        </p:nvSpPr>
        <p:spPr>
          <a:xfrm>
            <a:off x="633600" y="614808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defRPr b="1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1" lang="en-IE" sz="1800" spc="-1" strike="noStrike">
                <a:solidFill>
                  <a:srgbClr val="46638b"/>
                </a:solidFill>
                <a:latin typeface="Arial"/>
              </a:rPr>
              <a:t>#DIASdiscovers</a:t>
            </a:r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7"/>
          </p:nvPr>
        </p:nvSpPr>
        <p:spPr>
          <a:xfrm>
            <a:off x="10741320" y="858240"/>
            <a:ext cx="7750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213B05E-C956-40DC-B3A2-5BA978F8127C}" type="slidenum">
              <a:rPr b="0" lang="en-IE" sz="1800" spc="-1" strike="noStrike">
                <a:solidFill>
                  <a:srgbClr val="46638b"/>
                </a:solidFill>
                <a:latin typeface="Arial"/>
              </a:rPr>
              <a:t>&lt;number&gt;</a:t>
            </a:fld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Straight Connector 7"/>
          <p:cNvSpPr/>
          <p:nvPr/>
        </p:nvSpPr>
        <p:spPr>
          <a:xfrm>
            <a:off x="633600" y="1319400"/>
            <a:ext cx="10883160" cy="360"/>
          </a:xfrm>
          <a:prstGeom prst="line">
            <a:avLst/>
          </a:prstGeom>
          <a:ln w="12600">
            <a:solidFill>
              <a:srgbClr val="46638b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I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Straight Connector 8"/>
          <p:cNvSpPr/>
          <p:nvPr/>
        </p:nvSpPr>
        <p:spPr>
          <a:xfrm>
            <a:off x="633600" y="5644800"/>
            <a:ext cx="10883160" cy="360"/>
          </a:xfrm>
          <a:prstGeom prst="line">
            <a:avLst/>
          </a:prstGeom>
          <a:ln w="12600">
            <a:solidFill>
              <a:srgbClr val="46638b"/>
            </a:solidFill>
            <a:custDash>
              <a:ds d="100000" sp="100000"/>
            </a:custDash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IE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33600" y="1096200"/>
            <a:ext cx="57668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90000"/>
              </a:lnSpc>
              <a:buNone/>
            </a:pPr>
            <a:r>
              <a:rPr b="1" lang="en-US" sz="5000" spc="-1" strike="noStrike">
                <a:solidFill>
                  <a:srgbClr val="46638b"/>
                </a:solidFill>
                <a:latin typeface="Arial"/>
              </a:rPr>
              <a:t>Click to edit Master title style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33600" y="4298400"/>
            <a:ext cx="5766840" cy="842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400" spc="-1" strike="noStrike">
                <a:solidFill>
                  <a:srgbClr val="46638b"/>
                </a:solidFill>
                <a:latin typeface="Arial"/>
              </a:rPr>
              <a:t>Click to edit Master text styles</a:t>
            </a:r>
            <a:endParaRPr b="0" lang="en-US" sz="2400" spc="-1" strike="noStrike">
              <a:solidFill>
                <a:srgbClr val="48525a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ftr" idx="8"/>
          </p:nvPr>
        </p:nvSpPr>
        <p:spPr>
          <a:xfrm>
            <a:off x="633600" y="614808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defRPr b="1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1" lang="en-IE" sz="1800" spc="-1" strike="noStrike">
                <a:solidFill>
                  <a:srgbClr val="46638b"/>
                </a:solidFill>
                <a:latin typeface="Arial"/>
              </a:rPr>
              <a:t>#DIASdiscovers</a:t>
            </a:r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" name="Straight Connector 6"/>
          <p:cNvSpPr/>
          <p:nvPr/>
        </p:nvSpPr>
        <p:spPr>
          <a:xfrm>
            <a:off x="633600" y="5644800"/>
            <a:ext cx="10883160" cy="360"/>
          </a:xfrm>
          <a:prstGeom prst="line">
            <a:avLst/>
          </a:prstGeom>
          <a:ln w="12600">
            <a:solidFill>
              <a:srgbClr val="46638b"/>
            </a:solidFill>
            <a:custDash>
              <a:ds d="100000" sp="100000"/>
            </a:custDash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IE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936000" y="1332000"/>
            <a:ext cx="57668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7000" spc="-1" strike="noStrike">
                <a:solidFill>
                  <a:srgbClr val="46638b"/>
                </a:solidFill>
                <a:latin typeface="Arial"/>
              </a:rPr>
              <a:t>Click to edit Master title style</a:t>
            </a:r>
            <a:endParaRPr b="0" lang="en-US" sz="7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936000" y="5256000"/>
            <a:ext cx="5766840" cy="842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1800" spc="-1" strike="noStrike">
                <a:solidFill>
                  <a:srgbClr val="46638b"/>
                </a:solidFill>
                <a:latin typeface="Arial"/>
              </a:rPr>
              <a:t>Click to edit Master text styles</a:t>
            </a:r>
            <a:endParaRPr b="0" lang="en-US" sz="1800" spc="-1" strike="noStrike">
              <a:solidFill>
                <a:srgbClr val="48525a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ftr" idx="9"/>
          </p:nvPr>
        </p:nvSpPr>
        <p:spPr>
          <a:xfrm>
            <a:off x="936000" y="614808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defRPr b="1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1" lang="en-IE" sz="1800" spc="-1" strike="noStrike">
                <a:solidFill>
                  <a:srgbClr val="46638b"/>
                </a:solidFill>
                <a:latin typeface="Arial"/>
              </a:rPr>
              <a:t>#DIASdiscovers</a:t>
            </a:r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www.dias.ie/celt/celtica/" TargetMode="External"/><Relationship Id="rId2" Type="http://schemas.openxmlformats.org/officeDocument/2006/relationships/hyperlink" Target="https://www.dias.ie/celt/" TargetMode="External"/><Relationship Id="rId3" Type="http://schemas.openxmlformats.org/officeDocument/2006/relationships/hyperlink" Target="https://www.dias.ie/" TargetMode="External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s://journals.dias.ie/index.php/celtica" TargetMode="External"/><Relationship Id="rId2" Type="http://schemas.openxmlformats.org/officeDocument/2006/relationships/hyperlink" Target="https://journals.dias.ie/index.php/celtica" TargetMode="External"/><Relationship Id="rId3" Type="http://schemas.openxmlformats.org/officeDocument/2006/relationships/hyperlink" Target="https://doi.org/10.58480/SCS-k337u-mtxrb" TargetMode="External"/><Relationship Id="rId4" Type="http://schemas.openxmlformats.org/officeDocument/2006/relationships/hyperlink" Target="https://it.dias.ie/doi" TargetMode="External"/><Relationship Id="rId5" Type="http://schemas.openxmlformats.org/officeDocument/2006/relationships/image" Target="../media/image4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mailto:margaret@celt.dias.ie" TargetMode="External"/><Relationship Id="rId2" Type="http://schemas.openxmlformats.org/officeDocument/2006/relationships/hyperlink" Target="https://journals.dias.ie/index.php/celtica" TargetMode="External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48000" y="1224000"/>
            <a:ext cx="8928000" cy="4205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br>
              <a:rPr sz="4400"/>
            </a:br>
            <a:r>
              <a:rPr b="1" lang="en-US" sz="4400" spc="-1" strike="noStrike">
                <a:solidFill>
                  <a:srgbClr val="000000"/>
                </a:solidFill>
                <a:latin typeface="Calibri"/>
                <a:ea typeface="Noto Sans CJK SC"/>
              </a:rPr>
              <a:t>Expanding Legacy Publishing: </a:t>
            </a:r>
            <a:br>
              <a:rPr sz="4400"/>
            </a:br>
            <a:r>
              <a:rPr b="1" lang="en-US" sz="4400" spc="-1" strike="noStrike">
                <a:solidFill>
                  <a:srgbClr val="000000"/>
                </a:solidFill>
                <a:latin typeface="Calibri"/>
                <a:ea typeface="Noto Sans CJK SC"/>
              </a:rPr>
              <a:t>CELTICA</a:t>
            </a:r>
            <a:r>
              <a:rPr b="1" i="1" lang="en-US" sz="4400" spc="-1" strike="noStrike">
                <a:solidFill>
                  <a:srgbClr val="000000"/>
                </a:solidFill>
                <a:latin typeface="Calibri"/>
                <a:ea typeface="Noto Sans CJK SC"/>
              </a:rPr>
              <a:t> </a:t>
            </a:r>
            <a:r>
              <a:rPr b="1" lang="en-US" sz="4400" spc="-1" strike="noStrike">
                <a:solidFill>
                  <a:srgbClr val="000000"/>
                </a:solidFill>
                <a:latin typeface="Calibri"/>
                <a:ea typeface="Noto Sans CJK SC"/>
              </a:rPr>
              <a:t>goes Open – </a:t>
            </a:r>
            <a:br>
              <a:rPr sz="4400"/>
            </a:br>
            <a:r>
              <a:rPr b="1" lang="en-US" sz="4400" spc="-1" strike="noStrike">
                <a:solidFill>
                  <a:srgbClr val="000000"/>
                </a:solidFill>
                <a:latin typeface="Calibri"/>
                <a:ea typeface="Noto Sans CJK SC"/>
              </a:rPr>
              <a:t>Librarians leading the way</a:t>
            </a:r>
            <a:br>
              <a:rPr sz="4400"/>
            </a:br>
            <a:r>
              <a:rPr b="0" lang="en-US" sz="44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0" lang="en-US" sz="44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0" lang="en-US" sz="44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0" lang="en-US" sz="44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0" lang="en-US" sz="44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0" lang="en-US" sz="3200" spc="-1" strike="noStrike">
                <a:solidFill>
                  <a:srgbClr val="55308d"/>
                </a:solidFill>
                <a:latin typeface="Calibri"/>
              </a:rPr>
              <a:t>Margaret Irons</a:t>
            </a:r>
            <a:br>
              <a:rPr sz="3200"/>
            </a:br>
            <a:r>
              <a:rPr b="0" lang="en-US" sz="3200" spc="-1" strike="noStrike">
                <a:solidFill>
                  <a:srgbClr val="55308d"/>
                </a:solidFill>
                <a:latin typeface="Calibri"/>
              </a:rPr>
              <a:t>	</a:t>
            </a:r>
            <a:r>
              <a:rPr b="0" lang="en-US" sz="3200" spc="-1" strike="noStrike">
                <a:solidFill>
                  <a:srgbClr val="55308d"/>
                </a:solidFill>
                <a:latin typeface="Calibri"/>
              </a:rPr>
              <a:t>	</a:t>
            </a:r>
            <a:r>
              <a:rPr b="0" lang="en-US" sz="3200" spc="-1" strike="noStrike">
                <a:solidFill>
                  <a:srgbClr val="55308d"/>
                </a:solidFill>
                <a:latin typeface="Calibri"/>
              </a:rPr>
              <a:t>	</a:t>
            </a:r>
            <a:r>
              <a:rPr b="0" lang="en-US" sz="3200" spc="-1" strike="noStrike">
                <a:solidFill>
                  <a:srgbClr val="55308d"/>
                </a:solidFill>
                <a:latin typeface="Calibri"/>
              </a:rPr>
              <a:t>	</a:t>
            </a:r>
            <a:r>
              <a:rPr b="0" lang="en-US" sz="3200" spc="-1" strike="noStrike">
                <a:solidFill>
                  <a:srgbClr val="55308d"/>
                </a:solidFill>
                <a:latin typeface="Calibri"/>
              </a:rPr>
              <a:t>	</a:t>
            </a:r>
            <a:r>
              <a:rPr b="0" lang="en-US" sz="3200" spc="-1" strike="noStrike">
                <a:solidFill>
                  <a:srgbClr val="55308d"/>
                </a:solidFill>
                <a:latin typeface="Calibri"/>
              </a:rPr>
              <a:t>Librarian</a:t>
            </a:r>
            <a:br>
              <a:rPr sz="3200"/>
            </a:br>
            <a:r>
              <a:rPr b="0" lang="en-US" sz="3200" spc="-1" strike="noStrike">
                <a:solidFill>
                  <a:srgbClr val="55308d"/>
                </a:solidFill>
                <a:latin typeface="Calibri"/>
              </a:rPr>
              <a:t>	</a:t>
            </a:r>
            <a:r>
              <a:rPr b="0" lang="en-US" sz="3200" spc="-1" strike="noStrike">
                <a:solidFill>
                  <a:srgbClr val="55308d"/>
                </a:solidFill>
                <a:latin typeface="Calibri"/>
              </a:rPr>
              <a:t>	</a:t>
            </a:r>
            <a:r>
              <a:rPr b="0" lang="en-US" sz="3200" spc="-1" strike="noStrike">
                <a:solidFill>
                  <a:srgbClr val="55308d"/>
                </a:solidFill>
                <a:latin typeface="Calibri"/>
              </a:rPr>
              <a:t>	</a:t>
            </a:r>
            <a:r>
              <a:rPr b="0" lang="en-US" sz="3200" spc="-1" strike="noStrike">
                <a:solidFill>
                  <a:srgbClr val="55308d"/>
                </a:solidFill>
                <a:latin typeface="Calibri"/>
              </a:rPr>
              <a:t>	</a:t>
            </a:r>
            <a:r>
              <a:rPr b="0" lang="en-US" sz="3200" spc="-1" strike="noStrike">
                <a:solidFill>
                  <a:srgbClr val="55308d"/>
                </a:solidFill>
                <a:latin typeface="Calibri"/>
              </a:rPr>
              <a:t>	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 idx="13"/>
          </p:nvPr>
        </p:nvSpPr>
        <p:spPr>
          <a:xfrm>
            <a:off x="936000" y="614808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defRPr b="1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1" lang="en-IE" sz="1800" spc="-1" strike="noStrike">
                <a:solidFill>
                  <a:srgbClr val="46638b"/>
                </a:solidFill>
                <a:latin typeface="Arial"/>
              </a:rPr>
              <a:t>#DIASdiscovers</a:t>
            </a:r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TextBox 4"/>
          <p:cNvSpPr/>
          <p:nvPr/>
        </p:nvSpPr>
        <p:spPr>
          <a:xfrm>
            <a:off x="7742520" y="-79560"/>
            <a:ext cx="18432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endParaRPr b="0" lang="en-IE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4" name="" descr=""/>
          <p:cNvPicPr/>
          <p:nvPr/>
        </p:nvPicPr>
        <p:blipFill>
          <a:blip r:embed="rId1"/>
          <a:stretch/>
        </p:blipFill>
        <p:spPr>
          <a:xfrm>
            <a:off x="9720000" y="1944000"/>
            <a:ext cx="1316880" cy="21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33600" y="633600"/>
            <a:ext cx="10882800" cy="72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4000" spc="-1" strike="noStrike">
                <a:solidFill>
                  <a:srgbClr val="46638b"/>
                </a:solidFill>
                <a:latin typeface="Arial"/>
              </a:rPr>
              <a:t>Think Again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576000" y="1584000"/>
            <a:ext cx="10882800" cy="3837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How many of you have participated in meetings and heard the following?</a:t>
            </a:r>
            <a:endParaRPr b="0" lang="en-US" sz="2000" spc="-1" strike="noStrike">
              <a:solidFill>
                <a:srgbClr val="48525a"/>
              </a:solidFill>
              <a:latin typeface="aakar"/>
            </a:endParaRPr>
          </a:p>
          <a:p>
            <a:pPr marL="216000" indent="-216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That’s not the way we do things</a:t>
            </a:r>
            <a:endParaRPr b="0" lang="en-US" sz="2000" spc="-1" strike="noStrike">
              <a:solidFill>
                <a:srgbClr val="48525a"/>
              </a:solidFill>
              <a:latin typeface="aakar"/>
            </a:endParaRPr>
          </a:p>
          <a:p>
            <a:pPr marL="216000" indent="-216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It will never work here</a:t>
            </a:r>
            <a:endParaRPr b="0" lang="en-US" sz="2000" spc="-1" strike="noStrike">
              <a:solidFill>
                <a:srgbClr val="48525a"/>
              </a:solidFill>
              <a:latin typeface="aakar"/>
            </a:endParaRPr>
          </a:p>
          <a:p>
            <a:pPr marL="216000" indent="-216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It’s too complicated</a:t>
            </a:r>
            <a:endParaRPr b="0" lang="en-US" sz="2000" spc="-1" strike="noStrike">
              <a:solidFill>
                <a:srgbClr val="48525a"/>
              </a:solidFill>
              <a:latin typeface="aakar"/>
            </a:endParaRPr>
          </a:p>
          <a:p>
            <a:pPr marL="216000" indent="-216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We don’t have the staff</a:t>
            </a:r>
            <a:endParaRPr b="0" lang="en-US" sz="2000" spc="-1" strike="noStrike">
              <a:solidFill>
                <a:srgbClr val="48525a"/>
              </a:solidFill>
              <a:latin typeface="aakar"/>
            </a:endParaRPr>
          </a:p>
          <a:p>
            <a:pPr marL="216000" indent="-216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We don’t have the money</a:t>
            </a:r>
            <a:endParaRPr b="0" lang="en-US" sz="2000" spc="-1" strike="noStrike">
              <a:solidFill>
                <a:srgbClr val="48525a"/>
              </a:solidFill>
              <a:latin typeface="aakar"/>
            </a:endParaRPr>
          </a:p>
          <a:p>
            <a:pPr marL="216000"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000" spc="-1" strike="noStrike">
              <a:solidFill>
                <a:srgbClr val="48525a"/>
              </a:solidFill>
              <a:latin typeface="aakar"/>
            </a:endParaRPr>
          </a:p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Making decisions based on past experiences cannot allow for new processes to emerge. There is a difference between what we think and how we think. </a:t>
            </a:r>
            <a:br>
              <a:rPr sz="2400"/>
            </a:br>
            <a:endParaRPr b="0" lang="en-US" sz="2000" spc="-1" strike="noStrike">
              <a:solidFill>
                <a:srgbClr val="48525a"/>
              </a:solidFill>
              <a:latin typeface="aakar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ftr" idx="14"/>
          </p:nvPr>
        </p:nvSpPr>
        <p:spPr>
          <a:xfrm>
            <a:off x="633600" y="614808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defRPr b="1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1" lang="en-IE" sz="1800" spc="-1" strike="noStrike">
                <a:solidFill>
                  <a:srgbClr val="46638b"/>
                </a:solidFill>
                <a:latin typeface="Arial"/>
              </a:rPr>
              <a:t>#DIASdiscovers</a:t>
            </a:r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8" name="" descr=""/>
          <p:cNvPicPr/>
          <p:nvPr/>
        </p:nvPicPr>
        <p:blipFill>
          <a:blip r:embed="rId1"/>
          <a:stretch/>
        </p:blipFill>
        <p:spPr>
          <a:xfrm>
            <a:off x="10707120" y="144000"/>
            <a:ext cx="1316880" cy="2160000"/>
          </a:xfrm>
          <a:prstGeom prst="rect">
            <a:avLst/>
          </a:prstGeom>
          <a:ln w="0">
            <a:noFill/>
          </a:ln>
        </p:spPr>
      </p:pic>
      <p:pic>
        <p:nvPicPr>
          <p:cNvPr id="49" name="" descr=""/>
          <p:cNvPicPr/>
          <p:nvPr/>
        </p:nvPicPr>
        <p:blipFill>
          <a:blip r:embed="rId2"/>
          <a:stretch/>
        </p:blipFill>
        <p:spPr>
          <a:xfrm>
            <a:off x="6192000" y="2160000"/>
            <a:ext cx="2482920" cy="2482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58560" y="648000"/>
            <a:ext cx="5545440" cy="3737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br>
              <a:rPr sz="2800"/>
            </a:br>
            <a:br>
              <a:rPr sz="2800"/>
            </a:br>
            <a:br>
              <a:rPr sz="2800"/>
            </a:br>
            <a:r>
              <a:rPr b="1" lang="en-US" sz="2000" spc="-1" strike="noStrike">
                <a:solidFill>
                  <a:srgbClr val="8b8b8b"/>
                </a:solidFill>
                <a:latin typeface="Calibri"/>
                <a:ea typeface="Noto Sans CJK SC"/>
              </a:rPr>
              <a:t>Celtic Studies </a:t>
            </a:r>
            <a:br>
              <a:rPr sz="2000"/>
            </a:br>
            <a:r>
              <a:rPr b="1" lang="en-US" sz="2000" spc="-1" strike="noStrike">
                <a:solidFill>
                  <a:srgbClr val="8b8b8b"/>
                </a:solidFill>
                <a:latin typeface="Calibri"/>
                <a:ea typeface="Noto Sans CJK SC"/>
              </a:rPr>
              <a:t>Subject Repository</a:t>
            </a:r>
            <a:br>
              <a:rPr sz="2000"/>
            </a:br>
            <a:r>
              <a:rPr b="1" lang="en-US" sz="2000" spc="-1" strike="noStrike">
                <a:solidFill>
                  <a:srgbClr val="8b8b8b"/>
                </a:solidFill>
                <a:latin typeface="Calibri"/>
                <a:ea typeface="Noto Sans CJK SC"/>
              </a:rPr>
              <a:t>OR</a:t>
            </a:r>
            <a:br>
              <a:rPr sz="2000"/>
            </a:br>
            <a:r>
              <a:rPr b="1" lang="en-US" sz="2000" spc="-1" strike="noStrike">
                <a:solidFill>
                  <a:srgbClr val="8b8b8b"/>
                </a:solidFill>
                <a:latin typeface="Calibri"/>
                <a:ea typeface="Noto Sans CJK SC"/>
              </a:rPr>
              <a:t>Institutional Repository?</a:t>
            </a:r>
            <a:br>
              <a:rPr sz="3200"/>
            </a:b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15"/>
          </p:nvPr>
        </p:nvSpPr>
        <p:spPr>
          <a:xfrm>
            <a:off x="936000" y="614808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defRPr b="1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1" lang="en-IE" sz="1800" spc="-1" strike="noStrike">
                <a:solidFill>
                  <a:srgbClr val="46638b"/>
                </a:solidFill>
                <a:latin typeface="Arial"/>
              </a:rPr>
              <a:t>#DIASdiscovers</a:t>
            </a:r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TextBox 1"/>
          <p:cNvSpPr/>
          <p:nvPr/>
        </p:nvSpPr>
        <p:spPr>
          <a:xfrm>
            <a:off x="7742520" y="-79560"/>
            <a:ext cx="18432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endParaRPr b="0" lang="en-I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"/>
          <p:cNvSpPr txBox="1"/>
          <p:nvPr/>
        </p:nvSpPr>
        <p:spPr>
          <a:xfrm>
            <a:off x="6120000" y="1512000"/>
            <a:ext cx="2557440" cy="34048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noAutofit/>
          </a:bodyPr>
          <a:p>
            <a:endParaRPr b="0" lang="en-IE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1" lang="en-IE" sz="2000" spc="-1" strike="noStrike">
                <a:solidFill>
                  <a:srgbClr val="000000"/>
                </a:solidFill>
                <a:latin typeface="Calibri"/>
              </a:rPr>
              <a:t>Open Research </a:t>
            </a:r>
            <a:endParaRPr b="0" lang="en-IE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1" lang="en-IE" sz="2000" spc="-1" strike="noStrike">
                <a:solidFill>
                  <a:srgbClr val="000000"/>
                </a:solidFill>
                <a:latin typeface="Calibri"/>
              </a:rPr>
              <a:t>Open Access</a:t>
            </a:r>
            <a:endParaRPr b="0" lang="en-IE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1" lang="en-IE" sz="2000" spc="-1" strike="noStrike">
                <a:solidFill>
                  <a:srgbClr val="000000"/>
                </a:solidFill>
                <a:latin typeface="Calibri"/>
              </a:rPr>
              <a:t>DOIs &amp; PIDs</a:t>
            </a:r>
            <a:endParaRPr b="0" lang="en-IE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1" lang="en-IE" sz="2000" spc="-1" strike="noStrike">
                <a:solidFill>
                  <a:srgbClr val="000000"/>
                </a:solidFill>
                <a:latin typeface="Calibri"/>
              </a:rPr>
              <a:t>Data Management</a:t>
            </a:r>
            <a:endParaRPr b="0" lang="en-IE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1" lang="en-IE" sz="2000" spc="-1" strike="noStrike">
                <a:solidFill>
                  <a:srgbClr val="000000"/>
                </a:solidFill>
                <a:latin typeface="Calibri"/>
              </a:rPr>
              <a:t>Licensing</a:t>
            </a:r>
            <a:endParaRPr b="0" lang="en-IE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1" lang="en-IE" sz="2000" spc="-1" strike="noStrike">
                <a:solidFill>
                  <a:srgbClr val="000000"/>
                </a:solidFill>
                <a:latin typeface="Calibri"/>
              </a:rPr>
              <a:t>Publishing</a:t>
            </a:r>
            <a:endParaRPr b="0" lang="en-IE" sz="2000" spc="-1" strike="noStrike">
              <a:solidFill>
                <a:srgbClr val="000000"/>
              </a:solidFill>
              <a:latin typeface="Arial"/>
            </a:endParaRPr>
          </a:p>
          <a:p>
            <a:endParaRPr b="0" lang="en-IE" sz="2000" spc="-1" strike="noStrike">
              <a:solidFill>
                <a:srgbClr val="000000"/>
              </a:solidFill>
              <a:latin typeface="Arial"/>
            </a:endParaRPr>
          </a:p>
          <a:p>
            <a:endParaRPr b="0" lang="en-IE" sz="1600" spc="-1" strike="noStrike">
              <a:solidFill>
                <a:srgbClr val="000000"/>
              </a:solidFill>
              <a:latin typeface="Arial"/>
            </a:endParaRPr>
          </a:p>
          <a:p>
            <a:endParaRPr b="0" lang="en-IE" sz="1600" spc="-1" strike="noStrike">
              <a:solidFill>
                <a:srgbClr val="000000"/>
              </a:solidFill>
              <a:latin typeface="Arial"/>
            </a:endParaRPr>
          </a:p>
          <a:p>
            <a:endParaRPr b="0" lang="en-IE" sz="10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" name="" descr=""/>
          <p:cNvPicPr/>
          <p:nvPr/>
        </p:nvPicPr>
        <p:blipFill>
          <a:blip r:embed="rId1"/>
          <a:stretch/>
        </p:blipFill>
        <p:spPr>
          <a:xfrm>
            <a:off x="1680120" y="3706200"/>
            <a:ext cx="2736720" cy="1182240"/>
          </a:xfrm>
          <a:prstGeom prst="rect">
            <a:avLst/>
          </a:prstGeom>
          <a:ln w="0">
            <a:noFill/>
          </a:ln>
        </p:spPr>
      </p:pic>
      <p:pic>
        <p:nvPicPr>
          <p:cNvPr id="55" name="" descr=""/>
          <p:cNvPicPr/>
          <p:nvPr/>
        </p:nvPicPr>
        <p:blipFill>
          <a:blip r:embed="rId2"/>
          <a:stretch/>
        </p:blipFill>
        <p:spPr>
          <a:xfrm>
            <a:off x="9720000" y="1944000"/>
            <a:ext cx="1316880" cy="21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44400" y="600840"/>
            <a:ext cx="10882800" cy="72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3600" spc="-1" strike="noStrike">
                <a:solidFill>
                  <a:srgbClr val="46638b"/>
                </a:solidFill>
                <a:latin typeface="Arial"/>
              </a:rPr>
              <a:t>About CELTICA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37200" y="1490040"/>
            <a:ext cx="10882800" cy="3837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0">
              <a:lnSpc>
                <a:spcPct val="100000"/>
              </a:lnSpc>
              <a:spcBef>
                <a:spcPts val="641"/>
              </a:spcBef>
              <a:buNone/>
            </a:pP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48525a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Noto Sans CJK SC"/>
                <a:hlinkClick r:id="rId1"/>
              </a:rPr>
              <a:t>Celtica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 is the peer-reviewed journal of the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Noto Sans CJK SC"/>
                <a:hlinkClick r:id="rId2"/>
              </a:rPr>
              <a:t> School of Celtic Studies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, </a:t>
            </a:r>
            <a:br>
              <a:rPr sz="2000"/>
            </a:b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Noto Sans CJK SC"/>
                <a:hlinkClick r:id="rId3"/>
              </a:rPr>
              <a:t>Dublin Institute for Advanced Studies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 (DIAS)</a:t>
            </a:r>
            <a:endParaRPr b="0" lang="en-US" sz="20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48525a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Since its first appearance in 1946 it has published pioneering work in all aspects of Celtic Studies, including linguistics, literature, manuscript studies, textual criticism, history, law, dialect studies and onomastics.</a:t>
            </a:r>
            <a:endParaRPr b="0" lang="en-US" sz="20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48525a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It covers all of the Celtic languages and all periods from the earliest inscriptions to the spoken languages of the present day.</a:t>
            </a:r>
            <a:endParaRPr b="0" lang="en-US" sz="2000" spc="-1" strike="noStrike">
              <a:solidFill>
                <a:srgbClr val="48525a"/>
              </a:solidFill>
              <a:latin typeface="aakar"/>
            </a:endParaRPr>
          </a:p>
          <a:p>
            <a:pPr marL="228600"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endParaRPr b="0" lang="en-US" sz="1000" spc="-1" strike="noStrike">
              <a:solidFill>
                <a:srgbClr val="48525a"/>
              </a:solidFill>
              <a:latin typeface="aakar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ftr" idx="16"/>
          </p:nvPr>
        </p:nvSpPr>
        <p:spPr>
          <a:xfrm>
            <a:off x="644400" y="61153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defRPr b="1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1" lang="en-IE" sz="1800" spc="-1" strike="noStrike">
                <a:solidFill>
                  <a:srgbClr val="46638b"/>
                </a:solidFill>
                <a:latin typeface="Arial"/>
              </a:rPr>
              <a:t>#DIASdiscovers</a:t>
            </a:r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9" name="" descr=""/>
          <p:cNvPicPr/>
          <p:nvPr/>
        </p:nvPicPr>
        <p:blipFill>
          <a:blip r:embed="rId4"/>
          <a:stretch/>
        </p:blipFill>
        <p:spPr>
          <a:xfrm>
            <a:off x="10707120" y="144000"/>
            <a:ext cx="1316880" cy="21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44400" y="600840"/>
            <a:ext cx="10882800" cy="72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3600" spc="-1" strike="noStrike">
                <a:solidFill>
                  <a:srgbClr val="46638b"/>
                </a:solidFill>
                <a:latin typeface="Arial"/>
              </a:rPr>
              <a:t>WHY Open Access?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76000" y="1545840"/>
            <a:ext cx="10882800" cy="3837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Broadening reach – removing access barriers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Aligning with open scholarship – enhancing transparency 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Meeting funder requirements – ie DOIs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Long-term preservation – LOCKSS and CLOCKSS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Diamond Open Access – no APCs or subscription fees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No subscription fees – less sales admin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Public sector body – labour is institutionally absorbed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ftr" idx="17"/>
          </p:nvPr>
        </p:nvSpPr>
        <p:spPr>
          <a:xfrm>
            <a:off x="644400" y="61153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defRPr b="1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1" lang="en-IE" sz="1800" spc="-1" strike="noStrike">
                <a:solidFill>
                  <a:srgbClr val="46638b"/>
                </a:solidFill>
                <a:latin typeface="Arial"/>
              </a:rPr>
              <a:t>#DIASdiscovers</a:t>
            </a:r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63" name="" descr=""/>
          <p:cNvPicPr/>
          <p:nvPr/>
        </p:nvPicPr>
        <p:blipFill>
          <a:blip r:embed="rId1"/>
          <a:stretch/>
        </p:blipFill>
        <p:spPr>
          <a:xfrm>
            <a:off x="10707120" y="144000"/>
            <a:ext cx="1316880" cy="21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33600" y="633600"/>
            <a:ext cx="10882800" cy="72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3600" spc="-1" strike="noStrike">
                <a:solidFill>
                  <a:srgbClr val="46638b"/>
                </a:solidFill>
                <a:latin typeface="Arial"/>
              </a:rPr>
              <a:t>Advocacy and Approval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792000" y="1753920"/>
            <a:ext cx="10882800" cy="3837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Internal advocacy began in 2016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Institutional buy-in from DIAS Board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Final approval in 2022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Delays and setbacks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Finally live in 2025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Officially announced 19/06/25 mailing list - whoop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ftr" idx="18"/>
          </p:nvPr>
        </p:nvSpPr>
        <p:spPr>
          <a:xfrm>
            <a:off x="633600" y="614808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defRPr b="1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1" lang="en-IE" sz="1800" spc="-1" strike="noStrike">
                <a:solidFill>
                  <a:srgbClr val="46638b"/>
                </a:solidFill>
                <a:latin typeface="Arial"/>
              </a:rPr>
              <a:t>#DIASdiscovers</a:t>
            </a:r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67" name="" descr=""/>
          <p:cNvPicPr/>
          <p:nvPr/>
        </p:nvPicPr>
        <p:blipFill>
          <a:blip r:embed="rId1"/>
          <a:stretch/>
        </p:blipFill>
        <p:spPr>
          <a:xfrm>
            <a:off x="10707120" y="144000"/>
            <a:ext cx="1316880" cy="21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33600" y="576000"/>
            <a:ext cx="10882800" cy="72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4000" spc="-1" strike="noStrike">
                <a:solidFill>
                  <a:srgbClr val="46638b"/>
                </a:solidFill>
                <a:latin typeface="Arial"/>
              </a:rPr>
              <a:t>Technical Details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720000" y="1440000"/>
            <a:ext cx="10882800" cy="3837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Platform: Open Journal Systems (OJS) – also looked at Janeway – </a:t>
            </a:r>
            <a:br>
              <a:rPr sz="2400"/>
            </a:b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affiliate institute for NORF PublishOA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hlinkClick r:id="rId1"/>
              </a:rPr>
              <a:t>https://journals.dias.ie/index.php/celtica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 - why 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  <a:hlinkClick r:id="rId2"/>
              </a:rPr>
              <a:t>journals.dias.ie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?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DOI assignment – Crossref 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Courier New"/>
              </a:rPr>
              <a:t>Working out suffix and prefix </a:t>
            </a:r>
            <a:br>
              <a:rPr sz="2400"/>
            </a:b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Courier New"/>
                <a:hlinkClick r:id="rId3"/>
              </a:rPr>
              <a:t>https://doi.org/10.58480/SCS-k337u-mtxrb</a:t>
            </a:r>
            <a:endParaRPr b="0" lang="en-US" sz="2400" spc="-1" strike="noStrike">
              <a:solidFill>
                <a:srgbClr val="48525a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Courier New"/>
                <a:hlinkClick r:id="rId4"/>
              </a:rPr>
              <a:t>https://it.dias.ie/doi</a:t>
            </a:r>
            <a:endParaRPr b="0" lang="en-US" sz="2400" spc="-1" strike="noStrike">
              <a:solidFill>
                <a:srgbClr val="48525a"/>
              </a:solidFill>
              <a:latin typeface="Arial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Digitisation and metadata creation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0">
              <a:lnSpc>
                <a:spcPct val="100000"/>
              </a:lnSpc>
              <a:spcBef>
                <a:spcPts val="641"/>
              </a:spcBef>
              <a:buNone/>
            </a:pP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ftr" idx="19"/>
          </p:nvPr>
        </p:nvSpPr>
        <p:spPr>
          <a:xfrm>
            <a:off x="633600" y="614808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defRPr b="1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1" lang="en-IE" sz="1800" spc="-1" strike="noStrike">
                <a:solidFill>
                  <a:srgbClr val="46638b"/>
                </a:solidFill>
                <a:latin typeface="Arial"/>
              </a:rPr>
              <a:t>#DIASdiscovers</a:t>
            </a:r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71" name="" descr=""/>
          <p:cNvPicPr/>
          <p:nvPr/>
        </p:nvPicPr>
        <p:blipFill>
          <a:blip r:embed="rId5"/>
          <a:stretch/>
        </p:blipFill>
        <p:spPr>
          <a:xfrm>
            <a:off x="10707120" y="144000"/>
            <a:ext cx="1316880" cy="21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33600" y="633600"/>
            <a:ext cx="10882800" cy="72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4000" spc="-1" strike="noStrike">
                <a:solidFill>
                  <a:srgbClr val="46638b"/>
                </a:solidFill>
                <a:latin typeface="Arial"/>
              </a:rPr>
              <a:t>Key Learnings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720000" y="1490040"/>
            <a:ext cx="11016000" cy="4197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Start early and be patient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432000" indent="-324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Technical support is essential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432000" indent="-324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Professional support networks invaluable – </a:t>
            </a:r>
            <a:br>
              <a:rPr sz="2400"/>
            </a:b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Library Publishing Group</a:t>
            </a:r>
            <a:br>
              <a:rPr sz="2400"/>
            </a:b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now</a:t>
            </a:r>
            <a:br>
              <a:rPr sz="2400"/>
            </a:b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Open Scholarship &amp; Library Publishing Group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432000" indent="-324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Metadata matters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432000" indent="-324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Stay flexible and constantly reassess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432000" indent="0">
              <a:lnSpc>
                <a:spcPct val="100000"/>
              </a:lnSpc>
              <a:spcBef>
                <a:spcPts val="641"/>
              </a:spcBef>
              <a:buNone/>
            </a:pP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lvl="1" marL="864000" indent="0">
              <a:lnSpc>
                <a:spcPct val="90000"/>
              </a:lnSpc>
              <a:spcBef>
                <a:spcPts val="1134"/>
              </a:spcBef>
              <a:buNone/>
            </a:pPr>
            <a:r>
              <a:rPr b="1" i="1" lang="en-US" sz="2400" spc="-1" strike="noStrike">
                <a:solidFill>
                  <a:srgbClr val="000000"/>
                </a:solidFill>
                <a:latin typeface="Calibri"/>
              </a:rPr>
              <a:t>The most meaningful way to succeed is to help others succeed</a:t>
            </a:r>
            <a:endParaRPr b="0" lang="en-US" sz="2400" spc="-1" strike="noStrike">
              <a:solidFill>
                <a:srgbClr val="48525a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ftr" idx="20"/>
          </p:nvPr>
        </p:nvSpPr>
        <p:spPr>
          <a:xfrm>
            <a:off x="633600" y="614808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defRPr b="1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1" lang="en-IE" sz="1800" spc="-1" strike="noStrike">
                <a:solidFill>
                  <a:srgbClr val="46638b"/>
                </a:solidFill>
                <a:latin typeface="Arial"/>
              </a:rPr>
              <a:t>#DIASdiscovers</a:t>
            </a:r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75" name="" descr=""/>
          <p:cNvPicPr/>
          <p:nvPr/>
        </p:nvPicPr>
        <p:blipFill>
          <a:blip r:embed="rId1"/>
          <a:stretch/>
        </p:blipFill>
        <p:spPr>
          <a:xfrm>
            <a:off x="10707120" y="144000"/>
            <a:ext cx="1316880" cy="21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33600" y="633600"/>
            <a:ext cx="10882800" cy="72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4000" spc="-1" strike="noStrike">
                <a:solidFill>
                  <a:srgbClr val="46638b"/>
                </a:solidFill>
                <a:latin typeface="Arial"/>
              </a:rPr>
              <a:t>What Next?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576000" y="1584000"/>
            <a:ext cx="10882800" cy="3837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Digitising back issues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Platform enhancements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Community engagement and usage tracking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DOAJ index listing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Utilising OJS to maximum capabilities 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Workflow redesign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228600" indent="-228240">
              <a:lnSpc>
                <a:spcPct val="100000"/>
              </a:lnSpc>
              <a:spcBef>
                <a:spcPts val="641"/>
              </a:spcBef>
              <a:buClr>
                <a:srgbClr val="48525a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Educating colleagues and assigning workflows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ftr" idx="21"/>
          </p:nvPr>
        </p:nvSpPr>
        <p:spPr>
          <a:xfrm>
            <a:off x="633600" y="614808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defRPr b="1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1" lang="en-IE" sz="1800" spc="-1" strike="noStrike">
                <a:solidFill>
                  <a:srgbClr val="46638b"/>
                </a:solidFill>
                <a:latin typeface="Arial"/>
              </a:rPr>
              <a:t>#DIASdiscovers</a:t>
            </a:r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79" name="" descr=""/>
          <p:cNvPicPr/>
          <p:nvPr/>
        </p:nvPicPr>
        <p:blipFill>
          <a:blip r:embed="rId1"/>
          <a:stretch/>
        </p:blipFill>
        <p:spPr>
          <a:xfrm>
            <a:off x="10707120" y="144000"/>
            <a:ext cx="1316880" cy="21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33600" y="633600"/>
            <a:ext cx="10882800" cy="72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4000" spc="-1" strike="noStrike">
                <a:solidFill>
                  <a:srgbClr val="46638b"/>
                </a:solidFill>
                <a:latin typeface="Arial"/>
              </a:rPr>
              <a:t> </a:t>
            </a:r>
            <a:r>
              <a:rPr b="1" lang="en-US" sz="4000" spc="-1" strike="noStrike">
                <a:solidFill>
                  <a:srgbClr val="46638b"/>
                </a:solidFill>
                <a:latin typeface="Arial"/>
              </a:rPr>
              <a:t>Thank You!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48000" y="1512000"/>
            <a:ext cx="10882800" cy="3837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50360" indent="-179640">
              <a:lnSpc>
                <a:spcPct val="90000"/>
              </a:lnSpc>
              <a:spcBef>
                <a:spcPts val="57"/>
              </a:spcBef>
              <a:spcAft>
                <a:spcPts val="992"/>
              </a:spcAft>
              <a:buNone/>
              <a:tabLst>
                <a:tab algn="l" pos="450360"/>
              </a:tabLst>
            </a:pP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450360" indent="-179640">
              <a:lnSpc>
                <a:spcPct val="90000"/>
              </a:lnSpc>
              <a:spcBef>
                <a:spcPts val="57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450360"/>
              </a:tabLst>
            </a:pPr>
            <a:r>
              <a:rPr b="0" lang="en-US" sz="2400" spc="-1" strike="noStrike">
                <a:solidFill>
                  <a:srgbClr val="48525a"/>
                </a:solidFill>
                <a:latin typeface="Calibri"/>
                <a:ea typeface="Noto Sans CJK SC"/>
              </a:rPr>
              <a:t>All our networks – LAI Groups &amp; Sections – </a:t>
            </a:r>
            <a:br>
              <a:rPr sz="2400"/>
            </a:br>
            <a:r>
              <a:rPr b="0" lang="en-US" sz="2400" spc="-1" strike="noStrike">
                <a:solidFill>
                  <a:srgbClr val="48525a"/>
                </a:solidFill>
                <a:latin typeface="Calibri"/>
                <a:ea typeface="Noto Sans CJK SC"/>
              </a:rPr>
              <a:t>especially the wonderful </a:t>
            </a:r>
            <a:r>
              <a:rPr b="0" lang="en-US" sz="2400" spc="-1" strike="noStrike">
                <a:solidFill>
                  <a:srgbClr val="48525a"/>
                </a:solidFill>
                <a:latin typeface="Calibri"/>
              </a:rPr>
              <a:t>Aisling Coyne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450360" indent="-179640">
              <a:lnSpc>
                <a:spcPct val="90000"/>
              </a:lnSpc>
              <a:spcBef>
                <a:spcPts val="57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450360"/>
              </a:tabLst>
            </a:pPr>
            <a:r>
              <a:rPr b="0" lang="en-US" sz="2400" spc="-1" strike="noStrike">
                <a:solidFill>
                  <a:srgbClr val="48525a"/>
                </a:solidFill>
                <a:latin typeface="Calibri"/>
              </a:rPr>
              <a:t>Advocates for FAIR &amp; Open Access – NORF, SONRAÍ etc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450360" indent="-179640">
              <a:lnSpc>
                <a:spcPct val="90000"/>
              </a:lnSpc>
              <a:spcBef>
                <a:spcPts val="57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450360"/>
              </a:tabLst>
            </a:pPr>
            <a:r>
              <a:rPr b="0" lang="en-US" sz="2400" spc="-1" strike="noStrike">
                <a:solidFill>
                  <a:srgbClr val="48525a"/>
                </a:solidFill>
                <a:latin typeface="Calibri"/>
              </a:rPr>
              <a:t>Publications Committee of the School of Celtic Studies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450360" indent="-179640">
              <a:lnSpc>
                <a:spcPct val="90000"/>
              </a:lnSpc>
              <a:spcBef>
                <a:spcPts val="57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450360"/>
              </a:tabLst>
            </a:pPr>
            <a:r>
              <a:rPr b="0" lang="en-US" sz="2400" spc="-1" strike="noStrike">
                <a:solidFill>
                  <a:srgbClr val="48525a"/>
                </a:solidFill>
                <a:latin typeface="Calibri"/>
              </a:rPr>
              <a:t>IT team at DIAS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450360" indent="-179640">
              <a:lnSpc>
                <a:spcPct val="90000"/>
              </a:lnSpc>
              <a:spcBef>
                <a:spcPts val="57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45036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Contact: 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  <a:hlinkClick r:id="rId1"/>
              </a:rPr>
              <a:t>margaret@celt.dias.ie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  <a:p>
            <a:pPr marL="450360" indent="-179640">
              <a:lnSpc>
                <a:spcPct val="90000"/>
              </a:lnSpc>
              <a:spcBef>
                <a:spcPts val="57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45036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hlinkClick r:id="rId2"/>
              </a:rPr>
              <a:t>journals.dias.ie</a:t>
            </a:r>
            <a:endParaRPr b="0" lang="en-US" sz="2400" spc="-1" strike="noStrike">
              <a:solidFill>
                <a:srgbClr val="48525a"/>
              </a:solidFill>
              <a:latin typeface="aakar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ftr" idx="22"/>
          </p:nvPr>
        </p:nvSpPr>
        <p:spPr>
          <a:xfrm>
            <a:off x="633600" y="614808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defRPr b="1" lang="en-IE" sz="1800" spc="-1" strike="noStrike">
                <a:solidFill>
                  <a:srgbClr val="4663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1" lang="en-IE" sz="1800" spc="-1" strike="noStrike">
                <a:solidFill>
                  <a:srgbClr val="46638b"/>
                </a:solidFill>
                <a:latin typeface="Arial"/>
              </a:rPr>
              <a:t>#DIASdiscovers</a:t>
            </a:r>
            <a:endParaRPr b="0" lang="en-IE" sz="18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83" name="" descr=""/>
          <p:cNvPicPr/>
          <p:nvPr/>
        </p:nvPicPr>
        <p:blipFill>
          <a:blip r:embed="rId3"/>
          <a:stretch/>
        </p:blipFill>
        <p:spPr>
          <a:xfrm>
            <a:off x="10707120" y="144000"/>
            <a:ext cx="1316880" cy="21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33600" y="633600"/>
            <a:ext cx="10882800" cy="72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buNone/>
            </a:pPr>
            <a:r>
              <a:rPr b="1" lang="en-US" sz="4000" spc="-1" strike="noStrike">
                <a:solidFill>
                  <a:srgbClr val="46638b"/>
                </a:solidFill>
                <a:latin typeface="Arial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648000" y="1512000"/>
            <a:ext cx="10882800" cy="3837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3000" spc="-1" strike="noStrike">
              <a:solidFill>
                <a:srgbClr val="48525a"/>
              </a:solidFill>
              <a:latin typeface="Calibri"/>
            </a:endParaRPr>
          </a:p>
        </p:txBody>
      </p:sp>
      <p:pic>
        <p:nvPicPr>
          <p:cNvPr id="86" name="" descr=""/>
          <p:cNvPicPr/>
          <p:nvPr/>
        </p:nvPicPr>
        <p:blipFill>
          <a:blip r:embed="rId1"/>
          <a:stretch/>
        </p:blipFill>
        <p:spPr>
          <a:xfrm>
            <a:off x="576000" y="72000"/>
            <a:ext cx="11088000" cy="6750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1932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2019-03-12T15:53:46Z</dcterms:created>
  <dc:creator>ValerieHaslam</dc:creator>
  <dc:description/>
  <dc:language>en-IE</dc:language>
  <cp:lastModifiedBy/>
  <cp:lastPrinted>2026-03-03T10:29:20Z</cp:lastPrinted>
  <dcterms:modified xsi:type="dcterms:W3CDTF">2026-03-20T15:50:49Z</dcterms:modified>
  <cp:revision>289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r8>0</vt:r8>
  </property>
  <property fmtid="{D5CDD505-2E9C-101B-9397-08002B2CF9AE}" pid="3" name="HyperlinksChanged">
    <vt:bool>0</vt:bool>
  </property>
  <property fmtid="{D5CDD505-2E9C-101B-9397-08002B2CF9AE}" pid="4" name="LinksUpToDate">
    <vt:bool>0</vt:bool>
  </property>
  <property fmtid="{D5CDD505-2E9C-101B-9397-08002B2CF9AE}" pid="5" name="MMClips">
    <vt:r8>0</vt:r8>
  </property>
  <property fmtid="{D5CDD505-2E9C-101B-9397-08002B2CF9AE}" pid="6" name="Notes">
    <vt:r8>1</vt:r8>
  </property>
  <property fmtid="{D5CDD505-2E9C-101B-9397-08002B2CF9AE}" pid="7" name="PresentationFormat">
    <vt:lpwstr>Widescreen</vt:lpwstr>
  </property>
  <property fmtid="{D5CDD505-2E9C-101B-9397-08002B2CF9AE}" pid="8" name="ScaleCrop">
    <vt:bool>0</vt:bool>
  </property>
  <property fmtid="{D5CDD505-2E9C-101B-9397-08002B2CF9AE}" pid="9" name="ShareDoc">
    <vt:bool>0</vt:bool>
  </property>
  <property fmtid="{D5CDD505-2E9C-101B-9397-08002B2CF9AE}" pid="10" name="Slides">
    <vt:r8>6</vt:r8>
  </property>
</Properties>
</file>