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62" r:id="rId7"/>
    <p:sldId id="263" r:id="rId8"/>
    <p:sldId id="287" r:id="rId9"/>
    <p:sldId id="288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83" r:id="rId18"/>
    <p:sldId id="284" r:id="rId19"/>
    <p:sldId id="285" r:id="rId20"/>
    <p:sldId id="274" r:id="rId21"/>
    <p:sldId id="275" r:id="rId22"/>
    <p:sldId id="278" r:id="rId23"/>
    <p:sldId id="279" r:id="rId24"/>
    <p:sldId id="282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75AA2F-7B69-6E35-13BE-8AEFB9FB2BFB}" v="115" dt="2026-03-19T14:52:00.980"/>
    <p1510:client id="{690AB4D8-FE29-3DB6-73D6-44170CA37B93}" v="46" dt="2026-03-19T18:34:28.424"/>
    <p1510:client id="{99082D33-DFA7-E0A3-DC19-8F9A9FD49D04}" v="41" dt="2026-03-19T18:39:15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3/20/2026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4.png"/><Relationship Id="rId18" Type="http://schemas.openxmlformats.org/officeDocument/2006/relationships/image" Target="../media/image17.png"/><Relationship Id="rId3" Type="http://schemas.openxmlformats.org/officeDocument/2006/relationships/image" Target="../media/image5.svg"/><Relationship Id="rId7" Type="http://schemas.openxmlformats.org/officeDocument/2006/relationships/image" Target="../media/image10.png"/><Relationship Id="rId12" Type="http://schemas.openxmlformats.org/officeDocument/2006/relationships/hyperlink" Target="https://www.dias.ie/" TargetMode="External"/><Relationship Id="rId17" Type="http://schemas.openxmlformats.org/officeDocument/2006/relationships/hyperlink" Target="https://wp.logos-download.com/wp-content/uploads/2021/01/Maynooth_University_Logo.png?dl" TargetMode="External"/><Relationship Id="rId2" Type="http://schemas.openxmlformats.org/officeDocument/2006/relationships/image" Target="../media/image4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jpeg"/><Relationship Id="rId5" Type="http://schemas.openxmlformats.org/officeDocument/2006/relationships/image" Target="../media/image8.png"/><Relationship Id="rId15" Type="http://schemas.openxmlformats.org/officeDocument/2006/relationships/hyperlink" Target="https://publishingireland.com/" TargetMode="External"/><Relationship Id="rId10" Type="http://schemas.openxmlformats.org/officeDocument/2006/relationships/hyperlink" Target="https://irel.ie/" TargetMode="External"/><Relationship Id="rId19" Type="http://schemas.openxmlformats.org/officeDocument/2006/relationships/hyperlink" Target="https://www.irishhumanities.ie/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20.sv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9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jpeg"/><Relationship Id="rId5" Type="http://schemas.openxmlformats.org/officeDocument/2006/relationships/image" Target="../media/image4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1.jpeg"/><Relationship Id="rId9" Type="http://schemas.openxmlformats.org/officeDocument/2006/relationships/image" Target="../media/image25.sv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hyperlink" Target="https://research.iadt.ie/en/persons/jane-buggl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oap.ie/" TargetMode="External"/><Relationship Id="rId5" Type="http://schemas.openxmlformats.org/officeDocument/2006/relationships/hyperlink" Target="https://www.ifla.org/units/library-publishing/" TargetMode="External"/><Relationship Id="rId4" Type="http://schemas.openxmlformats.org/officeDocument/2006/relationships/hyperlink" Target="mailto:jane.buggle@iadt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F0289-A8AE-486F-A93A-19EB55F732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/>
              <a:t>Diamond Ireland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41E62-A5B5-4ACA-A343-ABF3F5F8C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94039"/>
            <a:ext cx="8824456" cy="1117687"/>
          </a:xfrm>
        </p:spPr>
        <p:txBody>
          <a:bodyPr>
            <a:normAutofit/>
          </a:bodyPr>
          <a:lstStyle/>
          <a:p>
            <a:r>
              <a:rPr lang="en-IE" sz="2400"/>
              <a:t>Advancing Diamond Open Access Scholarly Publishing in Ireland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7A4B710-E725-4871-938E-AFE86B90E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1338" y="0"/>
            <a:ext cx="3618186" cy="1943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1DC253-6E75-4E52-AEF0-1888EB57D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235421"/>
            <a:ext cx="2325134" cy="13072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5206EF-2646-4299-8C37-0360278B8320}"/>
              </a:ext>
            </a:extLst>
          </p:cNvPr>
          <p:cNvSpPr txBox="1"/>
          <p:nvPr/>
        </p:nvSpPr>
        <p:spPr>
          <a:xfrm>
            <a:off x="9344025" y="2657475"/>
            <a:ext cx="27717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>
                <a:solidFill>
                  <a:schemeClr val="bg1"/>
                </a:solidFill>
              </a:rPr>
              <a:t>Jane Buggle </a:t>
            </a:r>
          </a:p>
          <a:p>
            <a:r>
              <a:rPr lang="en-IE">
                <a:solidFill>
                  <a:schemeClr val="bg1"/>
                </a:solidFill>
              </a:rPr>
              <a:t>Institute Librarian</a:t>
            </a:r>
          </a:p>
          <a:p>
            <a:endParaRPr lang="en-IE">
              <a:solidFill>
                <a:schemeClr val="bg1"/>
              </a:solidFill>
            </a:endParaRPr>
          </a:p>
          <a:p>
            <a:r>
              <a:rPr lang="en-IE">
                <a:solidFill>
                  <a:schemeClr val="bg1"/>
                </a:solidFill>
              </a:rPr>
              <a:t>Co-Lead WP2</a:t>
            </a:r>
          </a:p>
          <a:p>
            <a:r>
              <a:rPr lang="en-IE">
                <a:solidFill>
                  <a:schemeClr val="bg1"/>
                </a:solidFill>
              </a:rPr>
              <a:t>Diamond Ireland</a:t>
            </a:r>
          </a:p>
        </p:txBody>
      </p:sp>
    </p:spTree>
    <p:extLst>
      <p:ext uri="{BB962C8B-B14F-4D97-AF65-F5344CB8AC3E}">
        <p14:creationId xmlns:p14="http://schemas.microsoft.com/office/powerpoint/2010/main" val="289927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Diamond Ireland Overview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0D8437-CD04-4039-9332-23F93A763403}"/>
              </a:ext>
            </a:extLst>
          </p:cNvPr>
          <p:cNvSpPr txBox="1"/>
          <p:nvPr/>
        </p:nvSpPr>
        <p:spPr>
          <a:xfrm>
            <a:off x="680321" y="2228850"/>
            <a:ext cx="101622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>
                <a:solidFill>
                  <a:schemeClr val="bg1"/>
                </a:solidFill>
              </a:rPr>
              <a:t>NORF-funded initiative ensuring the future sustainability of Diamond Open Access publishing in Ireland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Repositions scholarly publishing as a shared public good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National platform for Diamond journal and monograph publishing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Support beyond campus to small and culturally significant publishers</a:t>
            </a:r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0790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Project Evolution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3150A6-F206-4391-8FB3-18703E188CAE}"/>
              </a:ext>
            </a:extLst>
          </p:cNvPr>
          <p:cNvSpPr txBox="1"/>
          <p:nvPr/>
        </p:nvSpPr>
        <p:spPr>
          <a:xfrm>
            <a:off x="5781675" y="31480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EE49D1-D399-48B7-8AF0-5334A27DD57F}"/>
              </a:ext>
            </a:extLst>
          </p:cNvPr>
          <p:cNvSpPr txBox="1"/>
          <p:nvPr/>
        </p:nvSpPr>
        <p:spPr>
          <a:xfrm>
            <a:off x="600075" y="2381250"/>
            <a:ext cx="982221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>
                <a:solidFill>
                  <a:schemeClr val="bg1"/>
                </a:solidFill>
              </a:rPr>
              <a:t>Phase 1:  2022 – 2025</a:t>
            </a:r>
          </a:p>
          <a:p>
            <a:r>
              <a:rPr lang="en-IE" sz="2400" b="1">
                <a:solidFill>
                  <a:schemeClr val="bg1"/>
                </a:solidFill>
              </a:rPr>
              <a:t>PublishOA</a:t>
            </a:r>
            <a:r>
              <a:rPr lang="en-IE" sz="2400">
                <a:solidFill>
                  <a:schemeClr val="bg1"/>
                </a:solidFill>
              </a:rPr>
              <a:t> - Co-led by the Royal Irish Academy and Trinity Long Room Hub with national affiliates</a:t>
            </a:r>
          </a:p>
          <a:p>
            <a:r>
              <a:rPr lang="en-IE" sz="2400">
                <a:solidFill>
                  <a:schemeClr val="bg1"/>
                </a:solidFill>
              </a:rPr>
              <a:t>Feasibility study and pilot platform development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r>
              <a:rPr lang="en-IE" sz="2400" b="1">
                <a:solidFill>
                  <a:schemeClr val="bg1"/>
                </a:solidFill>
              </a:rPr>
              <a:t>Phase 2:  2025 – 2026</a:t>
            </a:r>
          </a:p>
          <a:p>
            <a:r>
              <a:rPr lang="en-IE" sz="2400" b="1">
                <a:solidFill>
                  <a:schemeClr val="bg1"/>
                </a:solidFill>
              </a:rPr>
              <a:t>Diamond Ireland </a:t>
            </a:r>
          </a:p>
          <a:p>
            <a:r>
              <a:rPr lang="en-IE" sz="2400">
                <a:solidFill>
                  <a:schemeClr val="bg1"/>
                </a:solidFill>
              </a:rPr>
              <a:t>Development of the Diamond Ireland Press and the Diamond Ireland Hub</a:t>
            </a:r>
          </a:p>
          <a:p>
            <a:endParaRPr lang="en-IE" sz="2000"/>
          </a:p>
        </p:txBody>
      </p:sp>
    </p:spTree>
    <p:extLst>
      <p:ext uri="{BB962C8B-B14F-4D97-AF65-F5344CB8AC3E}">
        <p14:creationId xmlns:p14="http://schemas.microsoft.com/office/powerpoint/2010/main" val="138829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Leadership and Partnerships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6786ED-BBD3-491E-BEED-D68EB4D55181}"/>
              </a:ext>
            </a:extLst>
          </p:cNvPr>
          <p:cNvSpPr txBox="1"/>
          <p:nvPr/>
        </p:nvSpPr>
        <p:spPr>
          <a:xfrm>
            <a:off x="680321" y="2260194"/>
            <a:ext cx="97400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400" b="1">
              <a:solidFill>
                <a:schemeClr val="bg1"/>
              </a:solidFill>
            </a:endParaRPr>
          </a:p>
          <a:p>
            <a:r>
              <a:rPr lang="en-IE" sz="2400" b="1">
                <a:solidFill>
                  <a:schemeClr val="bg1"/>
                </a:solidFill>
              </a:rPr>
              <a:t>Co-led</a:t>
            </a:r>
            <a:r>
              <a:rPr lang="en-IE" sz="2400">
                <a:solidFill>
                  <a:schemeClr val="bg1"/>
                </a:solidFill>
              </a:rPr>
              <a:t> by the Technological University of the Shannon (TUS) and the Atlantic Technological University (ATU)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r>
              <a:rPr lang="en-IE" sz="2400" b="1">
                <a:solidFill>
                  <a:schemeClr val="bg1"/>
                </a:solidFill>
              </a:rPr>
              <a:t>Team: </a:t>
            </a:r>
            <a:r>
              <a:rPr lang="en-IE" sz="2400">
                <a:solidFill>
                  <a:schemeClr val="bg1"/>
                </a:solidFill>
              </a:rPr>
              <a:t>Dr Frank Houghton (TUS), Dr Johanna Archbold (ATU), Niamh Brennan (TCD), Jane Buggle (IADT)</a:t>
            </a:r>
          </a:p>
        </p:txBody>
      </p:sp>
    </p:spTree>
    <p:extLst>
      <p:ext uri="{BB962C8B-B14F-4D97-AF65-F5344CB8AC3E}">
        <p14:creationId xmlns:p14="http://schemas.microsoft.com/office/powerpoint/2010/main" val="3115226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B7D43-04AA-4C5A-92EC-CD82EC0A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National Network Affiliates</a:t>
            </a:r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9F71E36-7640-4CC3-848E-D7F215426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  <a:prstGeom prst="rect">
            <a:avLst/>
          </a:prstGeom>
        </p:spPr>
      </p:pic>
      <p:pic>
        <p:nvPicPr>
          <p:cNvPr id="3" name="Content Placeholder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27E34DA-9435-7591-699F-DE7B8DB80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8821" y="2303842"/>
            <a:ext cx="1722823" cy="1014367"/>
          </a:xfrm>
          <a:prstGeom prst="rect">
            <a:avLst/>
          </a:prstGeom>
        </p:spPr>
      </p:pic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D2C764ED-BA55-E7CE-A95B-B656E472F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780" y="1688835"/>
            <a:ext cx="5215632" cy="1823627"/>
          </a:xfrm>
          <a:prstGeom prst="rect">
            <a:avLst/>
          </a:prstGeom>
        </p:spPr>
      </p:pic>
      <p:pic>
        <p:nvPicPr>
          <p:cNvPr id="6" name="Picture 5" descr="University College Cork logo - Connie O'Connell">
            <a:extLst>
              <a:ext uri="{FF2B5EF4-FFF2-40B4-BE49-F238E27FC236}">
                <a16:creationId xmlns:a16="http://schemas.microsoft.com/office/drawing/2014/main" id="{0D0F06A4-B1F8-A792-1070-B96F61AAC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579" y="3515047"/>
            <a:ext cx="1855434" cy="915281"/>
          </a:xfrm>
          <a:prstGeom prst="rect">
            <a:avLst/>
          </a:prstGeom>
        </p:spPr>
      </p:pic>
      <p:pic>
        <p:nvPicPr>
          <p:cNvPr id="7" name="Picture 6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71DFBA1B-2050-3AD5-335E-F60A389686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350" y="3430576"/>
            <a:ext cx="2741166" cy="1368363"/>
          </a:xfrm>
          <a:prstGeom prst="rect">
            <a:avLst/>
          </a:prstGeom>
        </p:spPr>
      </p:pic>
      <p:pic>
        <p:nvPicPr>
          <p:cNvPr id="8" name="Picture 7" descr="UL University of Limerick Logo Sticker">
            <a:extLst>
              <a:ext uri="{FF2B5EF4-FFF2-40B4-BE49-F238E27FC236}">
                <a16:creationId xmlns:a16="http://schemas.microsoft.com/office/drawing/2014/main" id="{B1C8AF4E-A819-74BD-963F-C88054788AD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3649" r="269" b="32186"/>
          <a:stretch>
            <a:fillRect/>
          </a:stretch>
        </p:blipFill>
        <p:spPr>
          <a:xfrm>
            <a:off x="6255682" y="3334164"/>
            <a:ext cx="2395498" cy="1094265"/>
          </a:xfrm>
          <a:prstGeom prst="rect">
            <a:avLst/>
          </a:prstGeom>
        </p:spPr>
      </p:pic>
      <p:pic>
        <p:nvPicPr>
          <p:cNvPr id="9" name="Picture 8" descr="A black and blue logo&#10;&#10;AI-generated content may be incorrect.">
            <a:extLst>
              <a:ext uri="{FF2B5EF4-FFF2-40B4-BE49-F238E27FC236}">
                <a16:creationId xmlns:a16="http://schemas.microsoft.com/office/drawing/2014/main" id="{C647B5FE-B92A-D703-A099-F499889CEA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161" y="5397229"/>
            <a:ext cx="3375111" cy="671723"/>
          </a:xfrm>
          <a:prstGeom prst="rect">
            <a:avLst/>
          </a:prstGeom>
        </p:spPr>
      </p:pic>
      <p:pic>
        <p:nvPicPr>
          <p:cNvPr id="11" name="Picture 6" descr="IReL Logo">
            <a:hlinkClick r:id="rId10"/>
            <a:extLst>
              <a:ext uri="{FF2B5EF4-FFF2-40B4-BE49-F238E27FC236}">
                <a16:creationId xmlns:a16="http://schemas.microsoft.com/office/drawing/2014/main" id="{F0915EF4-F642-47E3-95BA-3344020B1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540" y="2193618"/>
            <a:ext cx="1630789" cy="80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www.dias.ie/wp-content/uploads/2018/11/DIAS_RGB.png">
            <a:hlinkClick r:id="rId12"/>
            <a:extLst>
              <a:ext uri="{FF2B5EF4-FFF2-40B4-BE49-F238E27FC236}">
                <a16:creationId xmlns:a16="http://schemas.microsoft.com/office/drawing/2014/main" id="{661FD577-DF56-AD73-BDDD-A4F7E3710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458" y="3323841"/>
            <a:ext cx="1684319" cy="80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9" descr="SETU | SETU Logo">
            <a:extLst>
              <a:ext uri="{FF2B5EF4-FFF2-40B4-BE49-F238E27FC236}">
                <a16:creationId xmlns:a16="http://schemas.microsoft.com/office/drawing/2014/main" id="{A5FFCFDB-51AA-D9EE-1397-8BBF1CDBA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846" y="5401930"/>
            <a:ext cx="2086398" cy="124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5" descr="https://www.publishingireland.com/wp-content/uploads/2022/11/publishing-ireland-stamp.png">
            <a:hlinkClick r:id="rId15"/>
            <a:extLst>
              <a:ext uri="{FF2B5EF4-FFF2-40B4-BE49-F238E27FC236}">
                <a16:creationId xmlns:a16="http://schemas.microsoft.com/office/drawing/2014/main" id="{EFE9B128-AE0B-5E2E-2949-67FDBA1B4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617" y="2195317"/>
            <a:ext cx="1924050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Maynooth University Logo">
            <a:hlinkClick r:id="rId17"/>
            <a:extLst>
              <a:ext uri="{FF2B5EF4-FFF2-40B4-BE49-F238E27FC236}">
                <a16:creationId xmlns:a16="http://schemas.microsoft.com/office/drawing/2014/main" id="{C57CDDB2-C730-719F-812B-784C60175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667" y="4421981"/>
            <a:ext cx="2748091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7" descr="Irish Humanities Alliance logo">
            <a:hlinkClick r:id="rId19"/>
            <a:extLst>
              <a:ext uri="{FF2B5EF4-FFF2-40B4-BE49-F238E27FC236}">
                <a16:creationId xmlns:a16="http://schemas.microsoft.com/office/drawing/2014/main" id="{F29E9FA0-9BE6-EAF6-DD95-B091BE589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044" y="4863383"/>
            <a:ext cx="1428750" cy="144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61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B77182-EA34-7444-A6AB-6731F7ACD1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165" y="2140516"/>
            <a:ext cx="2482173" cy="781729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FDA50E46-C869-738A-6B54-E40037851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422" y="2139724"/>
            <a:ext cx="2448850" cy="855863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811B88E-4575-CC5C-B628-1930BE88E5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  <a:prstGeom prst="rect">
            <a:avLst/>
          </a:prstGeom>
        </p:spPr>
      </p:pic>
      <p:pic>
        <p:nvPicPr>
          <p:cNvPr id="8" name="Picture 7" descr="A purple text on a black background&#10;&#10;AI-generated content may be incorrect.">
            <a:extLst>
              <a:ext uri="{FF2B5EF4-FFF2-40B4-BE49-F238E27FC236}">
                <a16:creationId xmlns:a16="http://schemas.microsoft.com/office/drawing/2014/main" id="{4A24539E-A520-BE2F-323E-8356082EC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3915" y="2178970"/>
            <a:ext cx="2167632" cy="88471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D2BC198-67D7-B26D-23FA-431C732651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864" y="3214127"/>
            <a:ext cx="1531776" cy="1576097"/>
          </a:xfrm>
          <a:prstGeom prst="rect">
            <a:avLst/>
          </a:prstGeom>
        </p:spPr>
      </p:pic>
      <p:pic>
        <p:nvPicPr>
          <p:cNvPr id="13" name="Picture 12" descr="A black and grey logo&#10;&#10;AI-generated content may be incorrect.">
            <a:extLst>
              <a:ext uri="{FF2B5EF4-FFF2-40B4-BE49-F238E27FC236}">
                <a16:creationId xmlns:a16="http://schemas.microsoft.com/office/drawing/2014/main" id="{1DD951BE-1C46-01AA-4876-123A1B7B16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6184" y="2182284"/>
            <a:ext cx="2286000" cy="782820"/>
          </a:xfrm>
          <a:prstGeom prst="rect">
            <a:avLst/>
          </a:prstGeom>
        </p:spPr>
      </p:pic>
      <p:pic>
        <p:nvPicPr>
          <p:cNvPr id="14" name="Picture 13" descr="A logo for a company&#10;&#10;AI-generated content may be incorrect.">
            <a:extLst>
              <a:ext uri="{FF2B5EF4-FFF2-40B4-BE49-F238E27FC236}">
                <a16:creationId xmlns:a16="http://schemas.microsoft.com/office/drawing/2014/main" id="{715AE135-58CD-C012-D286-ED912D398AD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959" t="10520" r="6090" b="14034"/>
          <a:stretch>
            <a:fillRect/>
          </a:stretch>
        </p:blipFill>
        <p:spPr>
          <a:xfrm>
            <a:off x="301758" y="5200892"/>
            <a:ext cx="2437399" cy="1156398"/>
          </a:xfrm>
          <a:prstGeom prst="rect">
            <a:avLst/>
          </a:prstGeom>
        </p:spPr>
      </p:pic>
      <p:pic>
        <p:nvPicPr>
          <p:cNvPr id="15" name="Picture 14" descr="A blue background with a colorful diamond logo&#10;&#10;AI-generated content may be incorrect.">
            <a:extLst>
              <a:ext uri="{FF2B5EF4-FFF2-40B4-BE49-F238E27FC236}">
                <a16:creationId xmlns:a16="http://schemas.microsoft.com/office/drawing/2014/main" id="{55D69F98-8E78-75E3-E43C-F872F1FE57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91184" y="3412698"/>
            <a:ext cx="1539746" cy="17916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2B7F7D-27C4-6345-A910-FB2B40E459D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547" y="3392263"/>
            <a:ext cx="1930157" cy="1827245"/>
          </a:xfrm>
          <a:prstGeom prst="rect">
            <a:avLst/>
          </a:prstGeom>
        </p:spPr>
      </p:pic>
      <p:pic>
        <p:nvPicPr>
          <p:cNvPr id="17" name="Picture 16" descr="A blue and black logo&#10;&#10;AI-generated content may be incorrect.">
            <a:extLst>
              <a:ext uri="{FF2B5EF4-FFF2-40B4-BE49-F238E27FC236}">
                <a16:creationId xmlns:a16="http://schemas.microsoft.com/office/drawing/2014/main" id="{2446C669-3B2F-CA44-AED3-83A02B4AC3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92214" y="4789940"/>
            <a:ext cx="1920551" cy="18350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406F19B-B0AA-9F25-FF29-0BF02CA0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en-IE"/>
              <a:t>International Advisory Board</a:t>
            </a:r>
          </a:p>
        </p:txBody>
      </p:sp>
      <p:pic>
        <p:nvPicPr>
          <p:cNvPr id="2" name="Picture 1" descr="A logo with blue circles and black text&#10;&#10;AI-generated content may be incorrect.">
            <a:extLst>
              <a:ext uri="{FF2B5EF4-FFF2-40B4-BE49-F238E27FC236}">
                <a16:creationId xmlns:a16="http://schemas.microsoft.com/office/drawing/2014/main" id="{FEC0D625-74F1-847F-1335-8EA2E299483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9319" t="14508" r="7509" b="11002"/>
          <a:stretch>
            <a:fillRect/>
          </a:stretch>
        </p:blipFill>
        <p:spPr>
          <a:xfrm>
            <a:off x="5989554" y="3610561"/>
            <a:ext cx="1953703" cy="1115917"/>
          </a:xfrm>
          <a:prstGeom prst="rect">
            <a:avLst/>
          </a:prstGeom>
        </p:spPr>
      </p:pic>
      <p:pic>
        <p:nvPicPr>
          <p:cNvPr id="6" name="Picture 5" descr="A black background with purple text&#10;&#10;AI-generated content may be incorrect.">
            <a:extLst>
              <a:ext uri="{FF2B5EF4-FFF2-40B4-BE49-F238E27FC236}">
                <a16:creationId xmlns:a16="http://schemas.microsoft.com/office/drawing/2014/main" id="{C2A19B34-8737-F72A-A496-5DF4A2E895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40376" y="3614099"/>
            <a:ext cx="3474204" cy="802280"/>
          </a:xfrm>
          <a:prstGeom prst="rect">
            <a:avLst/>
          </a:prstGeom>
        </p:spPr>
      </p:pic>
      <p:pic>
        <p:nvPicPr>
          <p:cNvPr id="18" name="Picture 1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C2E57D8-B346-C7E7-BA19-6AD0CA9BD6C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44532" y="5292704"/>
            <a:ext cx="2663964" cy="83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Diamond Ireland Components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C85AFA-9F5E-4F6A-80EF-1F1867B2D713}"/>
              </a:ext>
            </a:extLst>
          </p:cNvPr>
          <p:cNvSpPr txBox="1"/>
          <p:nvPr/>
        </p:nvSpPr>
        <p:spPr>
          <a:xfrm>
            <a:off x="706402" y="2457450"/>
            <a:ext cx="95131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Sustainable network supporting bibliodiversity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Best practice Diamond OA journal and monograph publishing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Tiered partnership model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OA publishing platform (Diamond Ireland Press)</a:t>
            </a:r>
          </a:p>
        </p:txBody>
      </p:sp>
    </p:spTree>
    <p:extLst>
      <p:ext uri="{BB962C8B-B14F-4D97-AF65-F5344CB8AC3E}">
        <p14:creationId xmlns:p14="http://schemas.microsoft.com/office/powerpoint/2010/main" val="816115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Diamond Ireland Hub – Support Services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1CA0C-0EBF-4978-991F-48AEEF8A2C6E}"/>
              </a:ext>
            </a:extLst>
          </p:cNvPr>
          <p:cNvSpPr txBox="1"/>
          <p:nvPr/>
        </p:nvSpPr>
        <p:spPr>
          <a:xfrm flipH="1">
            <a:off x="680321" y="2463476"/>
            <a:ext cx="96138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IE"/>
              <a:t>Advice on governance and editorial policies</a:t>
            </a:r>
          </a:p>
          <a:p>
            <a:endParaRPr lang="en-IE"/>
          </a:p>
          <a:p>
            <a:r>
              <a:rPr lang="en-IE"/>
              <a:t>Supports for standards, preservation, copyright, and licensing</a:t>
            </a:r>
          </a:p>
          <a:p>
            <a:endParaRPr lang="en-IE"/>
          </a:p>
          <a:p>
            <a:r>
              <a:rPr lang="en-IE"/>
              <a:t>Discoverability and impact enhancement</a:t>
            </a:r>
          </a:p>
          <a:p>
            <a:endParaRPr lang="en-IE"/>
          </a:p>
          <a:p>
            <a:r>
              <a:rPr lang="en-IE"/>
              <a:t>International policy alignment</a:t>
            </a:r>
          </a:p>
        </p:txBody>
      </p:sp>
    </p:spTree>
    <p:extLst>
      <p:ext uri="{BB962C8B-B14F-4D97-AF65-F5344CB8AC3E}">
        <p14:creationId xmlns:p14="http://schemas.microsoft.com/office/powerpoint/2010/main" val="273876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Diamond Ireland Work Packages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D13B01-EADF-41F3-A7B0-D818F40C73BC}"/>
              </a:ext>
            </a:extLst>
          </p:cNvPr>
          <p:cNvSpPr txBox="1"/>
          <p:nvPr/>
        </p:nvSpPr>
        <p:spPr>
          <a:xfrm>
            <a:off x="680321" y="2466441"/>
            <a:ext cx="97400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WP 1: Project Management and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WP 2: Network Bibliodiversity and Inclusion, Community Engagement and Capacity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WP 3: Network Governance and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698345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WP 2 Key Deliverables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A12751-8715-4948-96C3-0D6F9A00B40C}"/>
              </a:ext>
            </a:extLst>
          </p:cNvPr>
          <p:cNvSpPr txBox="1"/>
          <p:nvPr/>
        </p:nvSpPr>
        <p:spPr>
          <a:xfrm>
            <a:off x="680321" y="2384019"/>
            <a:ext cx="96138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Bibliodiversity and Publishing Ethics Consultation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Bibliodiversity Toolkit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Diamond Ireland Summit (June 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OA Book Publishing Microgrant Scheme</a:t>
            </a:r>
          </a:p>
        </p:txBody>
      </p:sp>
    </p:spTree>
    <p:extLst>
      <p:ext uri="{BB962C8B-B14F-4D97-AF65-F5344CB8AC3E}">
        <p14:creationId xmlns:p14="http://schemas.microsoft.com/office/powerpoint/2010/main" val="1653927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WP 3 Key Deliverables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DAD01D-AC9B-4B28-B626-CD6920680E41}"/>
              </a:ext>
            </a:extLst>
          </p:cNvPr>
          <p:cNvSpPr txBox="1"/>
          <p:nvPr/>
        </p:nvSpPr>
        <p:spPr>
          <a:xfrm>
            <a:off x="680322" y="2407104"/>
            <a:ext cx="961386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Governance Framework Structure and Terms of Reference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Diamond Ireland Business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Tiered Partnership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1793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Diamond Ireland Press - Platform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D1FF54-A919-4100-B340-D129C43FA0D6}"/>
              </a:ext>
            </a:extLst>
          </p:cNvPr>
          <p:cNvSpPr txBox="1"/>
          <p:nvPr/>
        </p:nvSpPr>
        <p:spPr>
          <a:xfrm>
            <a:off x="680321" y="2322216"/>
            <a:ext cx="97798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>
                <a:solidFill>
                  <a:schemeClr val="bg1"/>
                </a:solidFill>
              </a:rPr>
              <a:t>National Diamond OA Publishing Platform launching March 2026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PKP-hosted OJS for journals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PKP-hosted ONP for 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National, inclusive, platform-agnostic discoverability layer</a:t>
            </a:r>
          </a:p>
        </p:txBody>
      </p:sp>
    </p:spTree>
    <p:extLst>
      <p:ext uri="{BB962C8B-B14F-4D97-AF65-F5344CB8AC3E}">
        <p14:creationId xmlns:p14="http://schemas.microsoft.com/office/powerpoint/2010/main" val="206944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Platform Migration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63793A-CC36-490D-BD03-6BE8148D0264}"/>
              </a:ext>
            </a:extLst>
          </p:cNvPr>
          <p:cNvSpPr txBox="1"/>
          <p:nvPr/>
        </p:nvSpPr>
        <p:spPr>
          <a:xfrm>
            <a:off x="680321" y="2447925"/>
            <a:ext cx="92868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5 established OA journals migrated to Diamond Ireland Press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Migration review underway by individual journal editorial boards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Next: new IADT Journal of Research &amp; Creativity (IJRC)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More journals in the pipeline (new, established, student)</a:t>
            </a:r>
          </a:p>
        </p:txBody>
      </p:sp>
    </p:spTree>
    <p:extLst>
      <p:ext uri="{BB962C8B-B14F-4D97-AF65-F5344CB8AC3E}">
        <p14:creationId xmlns:p14="http://schemas.microsoft.com/office/powerpoint/2010/main" val="623856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ADC27A54-EEA8-4122-8C9F-63512CB41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36100D-D23F-404C-BD27-28BC4DB7C3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7" t="11505" r="4963" b="6675"/>
          <a:stretch/>
        </p:blipFill>
        <p:spPr>
          <a:xfrm>
            <a:off x="638175" y="942975"/>
            <a:ext cx="1111567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94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ADC27A54-EEA8-4122-8C9F-63512CB41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E07054-4B1F-44AA-9950-74C6AABE25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31" t="10416" r="29609" b="17917"/>
          <a:stretch/>
        </p:blipFill>
        <p:spPr>
          <a:xfrm>
            <a:off x="676275" y="600074"/>
            <a:ext cx="8029576" cy="49149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BE7F52-C680-4DD1-B83A-D9BADE4821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593" t="16945" r="36172" b="8750"/>
          <a:stretch/>
        </p:blipFill>
        <p:spPr>
          <a:xfrm>
            <a:off x="9042334" y="600074"/>
            <a:ext cx="3100521" cy="421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5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ADC27A54-EEA8-4122-8C9F-63512CB41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84A595-4E75-49B8-91A0-65C1CE9C28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5" t="10417" r="4688" b="12500"/>
          <a:stretch/>
        </p:blipFill>
        <p:spPr>
          <a:xfrm>
            <a:off x="361950" y="276225"/>
            <a:ext cx="11296650" cy="528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35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Shared Stewardship Model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A2E866-EB6E-4B59-8075-058185DEAB12}"/>
              </a:ext>
            </a:extLst>
          </p:cNvPr>
          <p:cNvSpPr txBox="1"/>
          <p:nvPr/>
        </p:nvSpPr>
        <p:spPr>
          <a:xfrm>
            <a:off x="680320" y="2428875"/>
            <a:ext cx="96138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Libraries and academics as co-stewards of scholarly communications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Collaboration, capacity-building, and mutual responsibility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Recognising distinct partnership each partner brings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Partnership[-based governance ensuring long-term visibility</a:t>
            </a:r>
          </a:p>
        </p:txBody>
      </p:sp>
    </p:spTree>
    <p:extLst>
      <p:ext uri="{BB962C8B-B14F-4D97-AF65-F5344CB8AC3E}">
        <p14:creationId xmlns:p14="http://schemas.microsoft.com/office/powerpoint/2010/main" val="1628957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Core Principles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E0958B-01F6-4B88-8DAC-FCC68E07E6FD}"/>
              </a:ext>
            </a:extLst>
          </p:cNvPr>
          <p:cNvSpPr txBox="1"/>
          <p:nvPr/>
        </p:nvSpPr>
        <p:spPr>
          <a:xfrm>
            <a:off x="680321" y="2743200"/>
            <a:ext cx="1045440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Bibliodiversity and cultural diversity preservation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Publishing ethics and equitable access to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Editorial independence maintained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Community-governed publishing at 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/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3788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Beyond Infrastructure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E870A4-56C1-48FD-BA23-FA37EEC32B56}"/>
              </a:ext>
            </a:extLst>
          </p:cNvPr>
          <p:cNvSpPr txBox="1"/>
          <p:nvPr/>
        </p:nvSpPr>
        <p:spPr>
          <a:xfrm>
            <a:off x="680322" y="2678355"/>
            <a:ext cx="96138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>
                <a:solidFill>
                  <a:schemeClr val="bg1"/>
                </a:solidFill>
              </a:rPr>
              <a:t>Sustaining diverse scholarly record requires more than removing author charges</a:t>
            </a:r>
          </a:p>
          <a:p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Infrastructural frameworks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Educational support and capacity building</a:t>
            </a:r>
          </a:p>
        </p:txBody>
      </p:sp>
    </p:spTree>
    <p:extLst>
      <p:ext uri="{BB962C8B-B14F-4D97-AF65-F5344CB8AC3E}">
        <p14:creationId xmlns:p14="http://schemas.microsoft.com/office/powerpoint/2010/main" val="2341551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Impact and Vision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2632FF-169C-4D4B-BEDA-349A98E0E0BC}"/>
              </a:ext>
            </a:extLst>
          </p:cNvPr>
          <p:cNvSpPr txBox="1"/>
          <p:nvPr/>
        </p:nvSpPr>
        <p:spPr>
          <a:xfrm>
            <a:off x="680322" y="2543175"/>
            <a:ext cx="97781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Viable, practical route to achieving OA through the Diamond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Extending options for authors and funders for OA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Ethical, sustainable, high-quality Irish OA publishing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Contributing to inclusive, resilient, diverse OA landscape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Connecting with the European Diamond Capacity Hub</a:t>
            </a:r>
          </a:p>
        </p:txBody>
      </p:sp>
    </p:spTree>
    <p:extLst>
      <p:ext uri="{BB962C8B-B14F-4D97-AF65-F5344CB8AC3E}">
        <p14:creationId xmlns:p14="http://schemas.microsoft.com/office/powerpoint/2010/main" val="973158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Gant Chart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1B4CFC6-5C25-490D-B77E-B5977FF1B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81200"/>
            <a:ext cx="8784394" cy="467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027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Resources - PublishOA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01B5F8-7A4D-4AC6-935A-5283155E9830}"/>
              </a:ext>
            </a:extLst>
          </p:cNvPr>
          <p:cNvSpPr txBox="1"/>
          <p:nvPr/>
        </p:nvSpPr>
        <p:spPr>
          <a:xfrm>
            <a:off x="680321" y="2686050"/>
            <a:ext cx="104604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Diamond OA platform pilot and feasibility report (</a:t>
            </a:r>
            <a:r>
              <a:rPr lang="en-IE" sz="2400" err="1">
                <a:solidFill>
                  <a:schemeClr val="bg1"/>
                </a:solidFill>
              </a:rPr>
              <a:t>Zenodo</a:t>
            </a:r>
            <a:r>
              <a:rPr lang="en-IE" sz="2400">
                <a:solidFill>
                  <a:schemeClr val="bg1"/>
                </a:solidFill>
              </a:rPr>
              <a:t>: 15311004)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Landscape report on scholarly publishing in Ireland (</a:t>
            </a:r>
            <a:r>
              <a:rPr lang="en-IE" sz="2400" err="1">
                <a:solidFill>
                  <a:schemeClr val="bg1"/>
                </a:solidFill>
              </a:rPr>
              <a:t>Zenodo</a:t>
            </a:r>
            <a:r>
              <a:rPr lang="en-IE" sz="2400">
                <a:solidFill>
                  <a:schemeClr val="bg1"/>
                </a:solidFill>
              </a:rPr>
              <a:t>: 15721574)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>
                <a:solidFill>
                  <a:schemeClr val="bg1"/>
                </a:solidFill>
              </a:rPr>
              <a:t>Directory of Irish Diamond OA Journals (</a:t>
            </a:r>
            <a:r>
              <a:rPr lang="en-IE" sz="2400" err="1">
                <a:solidFill>
                  <a:schemeClr val="bg1"/>
                </a:solidFill>
              </a:rPr>
              <a:t>Zenodo</a:t>
            </a:r>
            <a:r>
              <a:rPr lang="en-IE" sz="2400">
                <a:solidFill>
                  <a:schemeClr val="bg1"/>
                </a:solidFill>
              </a:rPr>
              <a:t>: 15607985)</a:t>
            </a:r>
          </a:p>
        </p:txBody>
      </p:sp>
    </p:spTree>
    <p:extLst>
      <p:ext uri="{BB962C8B-B14F-4D97-AF65-F5344CB8AC3E}">
        <p14:creationId xmlns:p14="http://schemas.microsoft.com/office/powerpoint/2010/main" val="3233347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E09F-E6B5-47F9-B016-31C25BB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Thank You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89045-4EC6-42D5-AC2F-FE42D510F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4538" y="4999872"/>
            <a:ext cx="4114800" cy="2209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BD4B14-5AFB-4569-8D08-3ED3F15BB7D2}"/>
              </a:ext>
            </a:extLst>
          </p:cNvPr>
          <p:cNvSpPr txBox="1"/>
          <p:nvPr/>
        </p:nvSpPr>
        <p:spPr>
          <a:xfrm>
            <a:off x="552451" y="2390775"/>
            <a:ext cx="11172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>
                <a:solidFill>
                  <a:schemeClr val="bg1"/>
                </a:solidFill>
              </a:rPr>
              <a:t>Contact:						</a:t>
            </a:r>
            <a:r>
              <a:rPr lang="en-IE" sz="240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jane.buggle@iadt.ie</a:t>
            </a:r>
            <a:endParaRPr lang="en-IE" sz="2400">
              <a:solidFill>
                <a:schemeClr val="bg1"/>
              </a:solidFill>
            </a:endParaRPr>
          </a:p>
          <a:p>
            <a:endParaRPr lang="en-IE" sz="2400">
              <a:solidFill>
                <a:schemeClr val="bg1"/>
              </a:solidFill>
            </a:endParaRPr>
          </a:p>
          <a:p>
            <a:r>
              <a:rPr lang="en-IE" sz="2400">
                <a:solidFill>
                  <a:schemeClr val="bg1"/>
                </a:solidFill>
              </a:rPr>
              <a:t>Convenor:					</a:t>
            </a:r>
            <a:r>
              <a:rPr lang="en-IE" sz="240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IFLA Library Publishing Section</a:t>
            </a:r>
            <a:endParaRPr lang="en-IE" sz="2400">
              <a:solidFill>
                <a:schemeClr val="bg1"/>
              </a:solidFill>
            </a:endParaRPr>
          </a:p>
          <a:p>
            <a:endParaRPr lang="en-IE" sz="2400">
              <a:solidFill>
                <a:schemeClr val="bg1"/>
              </a:solidFill>
            </a:endParaRPr>
          </a:p>
          <a:p>
            <a:r>
              <a:rPr lang="en-IE" sz="2400">
                <a:solidFill>
                  <a:schemeClr val="bg1"/>
                </a:solidFill>
              </a:rPr>
              <a:t>Manager/Co-founder:		</a:t>
            </a:r>
            <a:r>
              <a:rPr lang="en-IE" sz="240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Irish Open Access Publishers (IOAP)</a:t>
            </a:r>
            <a:endParaRPr lang="en-IE" sz="2400">
              <a:solidFill>
                <a:schemeClr val="bg1"/>
              </a:solidFill>
            </a:endParaRPr>
          </a:p>
          <a:p>
            <a:endParaRPr lang="en-IE" sz="2400">
              <a:solidFill>
                <a:schemeClr val="bg1"/>
              </a:solidFill>
            </a:endParaRPr>
          </a:p>
          <a:p>
            <a:r>
              <a:rPr lang="en-IE" sz="2400">
                <a:solidFill>
                  <a:schemeClr val="bg1"/>
                </a:solidFill>
              </a:rPr>
              <a:t>IADT Pure Profile:			</a:t>
            </a:r>
            <a:r>
              <a:rPr lang="en-US" sz="240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Jane Buggle - Institute of Art, Design + Technology</a:t>
            </a:r>
            <a:endParaRPr lang="en-IE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457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285A8B97405E4FBF8C2944B42922DE" ma:contentTypeVersion="17" ma:contentTypeDescription="Create a new document." ma:contentTypeScope="" ma:versionID="31d942ff1f3abcc0446516e1de90e55d">
  <xsd:schema xmlns:xsd="http://www.w3.org/2001/XMLSchema" xmlns:xs="http://www.w3.org/2001/XMLSchema" xmlns:p="http://schemas.microsoft.com/office/2006/metadata/properties" xmlns:ns3="2a71e435-6ca5-4614-bd55-59e3f8aa54ac" xmlns:ns4="483b41a6-820d-411e-8428-12663ffed126" targetNamespace="http://schemas.microsoft.com/office/2006/metadata/properties" ma:root="true" ma:fieldsID="4985bea2d2ebae0c43f885b9a25dd085" ns3:_="" ns4:_="">
    <xsd:import namespace="2a71e435-6ca5-4614-bd55-59e3f8aa54ac"/>
    <xsd:import namespace="483b41a6-820d-411e-8428-12663ffed1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71e435-6ca5-4614-bd55-59e3f8aa54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3b41a6-820d-411e-8428-12663ffed12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a71e435-6ca5-4614-bd55-59e3f8aa54ac" xsi:nil="true"/>
  </documentManagement>
</p:properties>
</file>

<file path=customXml/itemProps1.xml><?xml version="1.0" encoding="utf-8"?>
<ds:datastoreItem xmlns:ds="http://schemas.openxmlformats.org/officeDocument/2006/customXml" ds:itemID="{75628E94-296D-495A-8516-806037FF91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58F32C-17B7-4DAA-A57A-2E48E2A6E7EE}">
  <ds:schemaRefs>
    <ds:schemaRef ds:uri="2a71e435-6ca5-4614-bd55-59e3f8aa54ac"/>
    <ds:schemaRef ds:uri="483b41a6-820d-411e-8428-12663ffed1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CB17EFF-A7E8-4B9D-8D32-4E871395101B}">
  <ds:schemaRefs>
    <ds:schemaRef ds:uri="2a71e435-6ca5-4614-bd55-59e3f8aa54ac"/>
    <ds:schemaRef ds:uri="483b41a6-820d-411e-8428-12663ffed12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</TotalTime>
  <Words>576</Words>
  <Application>Microsoft Office PowerPoint</Application>
  <PresentationFormat>Widescreen</PresentationFormat>
  <Paragraphs>129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Trebuchet MS</vt:lpstr>
      <vt:lpstr>Berlin</vt:lpstr>
      <vt:lpstr>Diamond Ireland</vt:lpstr>
      <vt:lpstr>Diamond Ireland Overview</vt:lpstr>
      <vt:lpstr>Project Evolution</vt:lpstr>
      <vt:lpstr>Leadership and Partnerships</vt:lpstr>
      <vt:lpstr>National Network Affiliates</vt:lpstr>
      <vt:lpstr>International Advisory Board</vt:lpstr>
      <vt:lpstr>Diamond Ireland Components</vt:lpstr>
      <vt:lpstr>Diamond Ireland Hub – Support Services</vt:lpstr>
      <vt:lpstr>Diamond Ireland Work Packages</vt:lpstr>
      <vt:lpstr>WP 2 Key Deliverables</vt:lpstr>
      <vt:lpstr>WP 3 Key Deliverables</vt:lpstr>
      <vt:lpstr>Diamond Ireland Press - Platform</vt:lpstr>
      <vt:lpstr>Platform Migration</vt:lpstr>
      <vt:lpstr>PowerPoint Presentation</vt:lpstr>
      <vt:lpstr>PowerPoint Presentation</vt:lpstr>
      <vt:lpstr>PowerPoint Presentation</vt:lpstr>
      <vt:lpstr>Shared Stewardship Model</vt:lpstr>
      <vt:lpstr>Core Principles</vt:lpstr>
      <vt:lpstr>Beyond Infrastructure</vt:lpstr>
      <vt:lpstr>Impact and Vision</vt:lpstr>
      <vt:lpstr>Gant Chart</vt:lpstr>
      <vt:lpstr>Key Resources - PublishOA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Buggle</dc:creator>
  <cp:lastModifiedBy>Fiona Logan</cp:lastModifiedBy>
  <cp:revision>2</cp:revision>
  <dcterms:created xsi:type="dcterms:W3CDTF">2026-03-17T16:40:36Z</dcterms:created>
  <dcterms:modified xsi:type="dcterms:W3CDTF">2026-03-20T09:04:35Z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0x01010021285A8B97405E4FBF8C2944B42922DE</vt:lpwstr>
  </property>
  <property fmtid="{D5CDD505-2E9C-101B-9397-08002B2CF9AE}" pid="3" name="MSIP_Label_53cdda03-1266-4352-b943-b1b211db87e2_Enabled">
    <vt:lpwstr>true</vt:lpwstr>
  </property>
  <property fmtid="{D5CDD505-2E9C-101B-9397-08002B2CF9AE}" pid="4" name="MSIP_Label_53cdda03-1266-4352-b943-b1b211db87e2_SetDate">
    <vt:lpwstr>2026-03-19T14:22:49Z</vt:lpwstr>
  </property>
  <property fmtid="{D5CDD505-2E9C-101B-9397-08002B2CF9AE}" pid="5" name="MSIP_Label_53cdda03-1266-4352-b943-b1b211db87e2_Method">
    <vt:lpwstr>Standard</vt:lpwstr>
  </property>
  <property fmtid="{D5CDD505-2E9C-101B-9397-08002B2CF9AE}" pid="6" name="MSIP_Label_53cdda03-1266-4352-b943-b1b211db87e2_Name">
    <vt:lpwstr>defa4170-0d19-0005-0004-bc88714345d2</vt:lpwstr>
  </property>
  <property fmtid="{D5CDD505-2E9C-101B-9397-08002B2CF9AE}" pid="7" name="MSIP_Label_53cdda03-1266-4352-b943-b1b211db87e2_SiteId">
    <vt:lpwstr>da7d957b-1511-4a42-b2f5-78f847f8c87a</vt:lpwstr>
  </property>
  <property fmtid="{D5CDD505-2E9C-101B-9397-08002B2CF9AE}" pid="8" name="MSIP_Label_53cdda03-1266-4352-b943-b1b211db87e2_ActionId">
    <vt:lpwstr>52c815ac-7a97-4e2c-b5a1-85b9ecc51df5</vt:lpwstr>
  </property>
  <property fmtid="{D5CDD505-2E9C-101B-9397-08002B2CF9AE}" pid="9" name="MSIP_Label_53cdda03-1266-4352-b943-b1b211db87e2_ContentBits">
    <vt:lpwstr>0</vt:lpwstr>
  </property>
  <property fmtid="{D5CDD505-2E9C-101B-9397-08002B2CF9AE}" pid="10" name="MSIP_Label_53cdda03-1266-4352-b943-b1b211db87e2_Tag">
    <vt:lpwstr>10, 3, 0, 2</vt:lpwstr>
  </property>
</Properties>
</file>