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embeddedFontLst>
    <p:embeddedFont>
      <p:font typeface="Nunito"/>
      <p:bold r:id="rId16"/>
      <p:boldItalic r:id="rId17"/>
    </p:embeddedFont>
    <p:embeddedFont>
      <p:font typeface="Helvetica Neue"/>
      <p:regular r:id="rId18"/>
      <p:bold r:id="rId19"/>
      <p:italic r:id="rId20"/>
      <p:boldItalic r:id="rId21"/>
    </p:embeddedFont>
    <p:embeddedFont>
      <p:font typeface="Bricolage Grotesque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3" roundtripDataSignature="AMtx7mi+ibJD2Nd+G5dNTXlGfzFHWEbk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italic.fntdata"/><Relationship Id="rId11" Type="http://schemas.openxmlformats.org/officeDocument/2006/relationships/slide" Target="slides/slide6.xml"/><Relationship Id="rId22" Type="http://schemas.openxmlformats.org/officeDocument/2006/relationships/font" Target="fonts/BricolageGrotesque-bold.fntdata"/><Relationship Id="rId10" Type="http://schemas.openxmlformats.org/officeDocument/2006/relationships/slide" Target="slides/slide5.xml"/><Relationship Id="rId21" Type="http://schemas.openxmlformats.org/officeDocument/2006/relationships/font" Target="fonts/HelveticaNeue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Nunito-boldItalic.fntdata"/><Relationship Id="rId16" Type="http://schemas.openxmlformats.org/officeDocument/2006/relationships/font" Target="fonts/Nunito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HelveticaNeue-bold.fntdata"/><Relationship Id="rId6" Type="http://schemas.openxmlformats.org/officeDocument/2006/relationships/slide" Target="slides/slide1.xml"/><Relationship Id="rId18" Type="http://schemas.openxmlformats.org/officeDocument/2006/relationships/font" Target="fonts/HelveticaNeu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Relationship Id="rId4" Type="http://schemas.openxmlformats.org/officeDocument/2006/relationships/image" Target="../media/image19.pn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Relationship Id="rId5" Type="http://schemas.openxmlformats.org/officeDocument/2006/relationships/image" Target="../media/image18.jpg"/><Relationship Id="rId6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jpg"/><Relationship Id="rId4" Type="http://schemas.openxmlformats.org/officeDocument/2006/relationships/image" Target="../media/image23.png"/><Relationship Id="rId5" Type="http://schemas.openxmlformats.org/officeDocument/2006/relationships/image" Target="../media/image25.png"/><Relationship Id="rId6" Type="http://schemas.openxmlformats.org/officeDocument/2006/relationships/image" Target="../media/image24.png"/><Relationship Id="rId7" Type="http://schemas.openxmlformats.org/officeDocument/2006/relationships/image" Target="../media/image1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CF3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-1204608">
            <a:off x="-6279759" y="3735639"/>
            <a:ext cx="11505544" cy="11045322"/>
          </a:xfrm>
          <a:custGeom>
            <a:rect b="b" l="l" r="r" t="t"/>
            <a:pathLst>
              <a:path extrusionOk="0" h="11045322" w="11505544">
                <a:moveTo>
                  <a:pt x="0" y="0"/>
                </a:moveTo>
                <a:lnTo>
                  <a:pt x="11505544" y="0"/>
                </a:lnTo>
                <a:lnTo>
                  <a:pt x="11505544" y="11045322"/>
                </a:lnTo>
                <a:lnTo>
                  <a:pt x="0" y="110453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2513462" y="6137896"/>
            <a:ext cx="11973840" cy="537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9" u="none" cap="none" strike="noStrike">
                <a:solidFill>
                  <a:srgbClr val="293D6D"/>
                </a:solidFill>
                <a:latin typeface="Nunito"/>
                <a:ea typeface="Nunito"/>
                <a:cs typeface="Nunito"/>
                <a:sym typeface="Nunito"/>
              </a:rPr>
              <a:t>Redefining Librarianship Through A Website Redesign Project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359845" y="8940800"/>
            <a:ext cx="5828140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franciscaisabel.botelhosilva@dbs.ie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359845" y="8329544"/>
            <a:ext cx="2629226" cy="450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Francisca Silva</a:t>
            </a:r>
            <a:endParaRPr/>
          </a:p>
        </p:txBody>
      </p:sp>
      <p:sp>
        <p:nvSpPr>
          <p:cNvPr id="88" name="Google Shape;88;p1"/>
          <p:cNvSpPr/>
          <p:nvPr/>
        </p:nvSpPr>
        <p:spPr>
          <a:xfrm rot="10586968">
            <a:off x="11819638" y="-1345640"/>
            <a:ext cx="12471866" cy="11972991"/>
          </a:xfrm>
          <a:custGeom>
            <a:rect b="b" l="l" r="r" t="t"/>
            <a:pathLst>
              <a:path extrusionOk="0" h="11972991" w="12471866">
                <a:moveTo>
                  <a:pt x="0" y="0"/>
                </a:moveTo>
                <a:lnTo>
                  <a:pt x="12471866" y="0"/>
                </a:lnTo>
                <a:lnTo>
                  <a:pt x="12471866" y="11972992"/>
                </a:lnTo>
                <a:lnTo>
                  <a:pt x="0" y="119729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/>
          </a:p>
        </p:txBody>
      </p:sp>
      <p:sp>
        <p:nvSpPr>
          <p:cNvPr id="90" name="Google Shape;90;p1"/>
          <p:cNvSpPr/>
          <p:nvPr/>
        </p:nvSpPr>
        <p:spPr>
          <a:xfrm>
            <a:off x="1604892" y="120130"/>
            <a:ext cx="1817140" cy="1817140"/>
          </a:xfrm>
          <a:custGeom>
            <a:rect b="b" l="l" r="r" t="t"/>
            <a:pathLst>
              <a:path extrusionOk="0" h="1817140" w="1817140">
                <a:moveTo>
                  <a:pt x="0" y="0"/>
                </a:moveTo>
                <a:lnTo>
                  <a:pt x="1817139" y="0"/>
                </a:lnTo>
                <a:lnTo>
                  <a:pt x="1817139" y="1817140"/>
                </a:lnTo>
                <a:lnTo>
                  <a:pt x="0" y="1817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>
            <a:off x="359845" y="610091"/>
            <a:ext cx="837219" cy="837219"/>
          </a:xfrm>
          <a:custGeom>
            <a:rect b="b" l="l" r="r" t="t"/>
            <a:pathLst>
              <a:path extrusionOk="0" h="837219" w="837219">
                <a:moveTo>
                  <a:pt x="0" y="0"/>
                </a:moveTo>
                <a:lnTo>
                  <a:pt x="837219" y="0"/>
                </a:lnTo>
                <a:lnTo>
                  <a:pt x="837219" y="837218"/>
                </a:lnTo>
                <a:lnTo>
                  <a:pt x="0" y="8372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 txBox="1"/>
          <p:nvPr/>
        </p:nvSpPr>
        <p:spPr>
          <a:xfrm>
            <a:off x="2513462" y="3409927"/>
            <a:ext cx="9324654" cy="2480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67" u="none" cap="none" strike="noStrike">
                <a:solidFill>
                  <a:srgbClr val="1F3367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BEYOND THE TECHNICAL: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CF3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-10836870" y="-2645510"/>
            <a:ext cx="13831261" cy="8229600"/>
          </a:xfrm>
          <a:custGeom>
            <a:rect b="b" l="l" r="r" t="t"/>
            <a:pathLst>
              <a:path extrusionOk="0" h="8229600" w="13831261">
                <a:moveTo>
                  <a:pt x="0" y="0"/>
                </a:moveTo>
                <a:lnTo>
                  <a:pt x="13831261" y="0"/>
                </a:lnTo>
                <a:lnTo>
                  <a:pt x="1383126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2"/>
          <p:cNvSpPr/>
          <p:nvPr/>
        </p:nvSpPr>
        <p:spPr>
          <a:xfrm rot="-10185027">
            <a:off x="13791505" y="5743773"/>
            <a:ext cx="15538987" cy="9245698"/>
          </a:xfrm>
          <a:custGeom>
            <a:rect b="b" l="l" r="r" t="t"/>
            <a:pathLst>
              <a:path extrusionOk="0" h="9245698" w="15538987">
                <a:moveTo>
                  <a:pt x="0" y="0"/>
                </a:moveTo>
                <a:lnTo>
                  <a:pt x="15538987" y="0"/>
                </a:lnTo>
                <a:lnTo>
                  <a:pt x="15538987" y="9245697"/>
                </a:lnTo>
                <a:lnTo>
                  <a:pt x="0" y="92456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2"/>
          <p:cNvSpPr/>
          <p:nvPr/>
        </p:nvSpPr>
        <p:spPr>
          <a:xfrm>
            <a:off x="11824965" y="1363576"/>
            <a:ext cx="4158667" cy="8229600"/>
          </a:xfrm>
          <a:custGeom>
            <a:rect b="b" l="l" r="r" t="t"/>
            <a:pathLst>
              <a:path extrusionOk="0" h="8229600" w="4158667">
                <a:moveTo>
                  <a:pt x="0" y="0"/>
                </a:moveTo>
                <a:lnTo>
                  <a:pt x="4158667" y="0"/>
                </a:lnTo>
                <a:lnTo>
                  <a:pt x="415866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0407" l="0" r="0" t="0"/>
            </a:stretch>
          </a:blipFill>
          <a:ln>
            <a:noFill/>
          </a:ln>
        </p:spPr>
      </p:sp>
      <p:sp>
        <p:nvSpPr>
          <p:cNvPr id="100" name="Google Shape;100;p2"/>
          <p:cNvSpPr txBox="1"/>
          <p:nvPr/>
        </p:nvSpPr>
        <p:spPr>
          <a:xfrm>
            <a:off x="1052483" y="959702"/>
            <a:ext cx="9038732" cy="1019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0" u="none" cap="none" strike="noStrike">
                <a:solidFill>
                  <a:srgbClr val="293D6D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The Need for Change</a:t>
            </a: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/>
          </a:p>
        </p:txBody>
      </p:sp>
      <p:grpSp>
        <p:nvGrpSpPr>
          <p:cNvPr id="102" name="Google Shape;102;p2"/>
          <p:cNvGrpSpPr/>
          <p:nvPr/>
        </p:nvGrpSpPr>
        <p:grpSpPr>
          <a:xfrm>
            <a:off x="1693697" y="6214401"/>
            <a:ext cx="1077611" cy="1077611"/>
            <a:chOff x="0" y="0"/>
            <a:chExt cx="812800" cy="812800"/>
          </a:xfrm>
        </p:grpSpPr>
        <p:sp>
          <p:nvSpPr>
            <p:cNvPr id="103" name="Google Shape;103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2"/>
          <p:cNvGrpSpPr/>
          <p:nvPr/>
        </p:nvGrpSpPr>
        <p:grpSpPr>
          <a:xfrm>
            <a:off x="1717480" y="2636102"/>
            <a:ext cx="1077611" cy="1077611"/>
            <a:chOff x="0" y="0"/>
            <a:chExt cx="812800" cy="812800"/>
          </a:xfrm>
        </p:grpSpPr>
        <p:sp>
          <p:nvSpPr>
            <p:cNvPr id="106" name="Google Shape;106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5981070" y="2698609"/>
            <a:ext cx="1077611" cy="1077611"/>
            <a:chOff x="0" y="0"/>
            <a:chExt cx="812800" cy="812800"/>
          </a:xfrm>
        </p:grpSpPr>
        <p:sp>
          <p:nvSpPr>
            <p:cNvPr id="109" name="Google Shape;109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2"/>
          <p:cNvSpPr txBox="1"/>
          <p:nvPr/>
        </p:nvSpPr>
        <p:spPr>
          <a:xfrm>
            <a:off x="1693697" y="7547252"/>
            <a:ext cx="3805424" cy="397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Look and Feel</a:t>
            </a:r>
            <a:endParaRPr/>
          </a:p>
        </p:txBody>
      </p:sp>
      <p:sp>
        <p:nvSpPr>
          <p:cNvPr id="112" name="Google Shape;112;p2"/>
          <p:cNvSpPr txBox="1"/>
          <p:nvPr/>
        </p:nvSpPr>
        <p:spPr>
          <a:xfrm>
            <a:off x="1741263" y="3031922"/>
            <a:ext cx="1053829" cy="397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01.</a:t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1765045" y="3923264"/>
            <a:ext cx="3805424" cy="397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Two CMSs</a:t>
            </a:r>
            <a:endParaRPr/>
          </a:p>
        </p:txBody>
      </p:sp>
      <p:sp>
        <p:nvSpPr>
          <p:cNvPr id="114" name="Google Shape;114;p2"/>
          <p:cNvSpPr txBox="1"/>
          <p:nvPr/>
        </p:nvSpPr>
        <p:spPr>
          <a:xfrm>
            <a:off x="1717480" y="6578264"/>
            <a:ext cx="1053829" cy="397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03.</a:t>
            </a:r>
            <a:endParaRPr/>
          </a:p>
        </p:txBody>
      </p:sp>
      <p:sp>
        <p:nvSpPr>
          <p:cNvPr id="115" name="Google Shape;115;p2"/>
          <p:cNvSpPr txBox="1"/>
          <p:nvPr/>
        </p:nvSpPr>
        <p:spPr>
          <a:xfrm>
            <a:off x="6014834" y="7547252"/>
            <a:ext cx="3896736" cy="397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User Experience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6038617" y="3031922"/>
            <a:ext cx="962517" cy="397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02.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1693697" y="8030487"/>
            <a:ext cx="3335658" cy="104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Outdated look and inconsistency of fonts and imagery.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1741263" y="4388776"/>
            <a:ext cx="3805424" cy="104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The website was hosted in two different CMSs, creating challenges for librarians.</a:t>
            </a:r>
            <a:endParaRPr/>
          </a:p>
        </p:txBody>
      </p:sp>
      <p:sp>
        <p:nvSpPr>
          <p:cNvPr id="119" name="Google Shape;119;p2"/>
          <p:cNvSpPr txBox="1"/>
          <p:nvPr/>
        </p:nvSpPr>
        <p:spPr>
          <a:xfrm>
            <a:off x="5957287" y="8020962"/>
            <a:ext cx="3896736" cy="104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Difficulty in finding information due to website structure and navigation.</a:t>
            </a:r>
            <a:endParaRPr/>
          </a:p>
        </p:txBody>
      </p:sp>
      <p:grpSp>
        <p:nvGrpSpPr>
          <p:cNvPr id="120" name="Google Shape;120;p2"/>
          <p:cNvGrpSpPr/>
          <p:nvPr/>
        </p:nvGrpSpPr>
        <p:grpSpPr>
          <a:xfrm>
            <a:off x="5957287" y="6223926"/>
            <a:ext cx="1077611" cy="1077611"/>
            <a:chOff x="0" y="0"/>
            <a:chExt cx="812800" cy="812800"/>
          </a:xfrm>
        </p:grpSpPr>
        <p:sp>
          <p:nvSpPr>
            <p:cNvPr id="121" name="Google Shape;121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noFill/>
            <a:ln cap="sq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p2"/>
          <p:cNvSpPr txBox="1"/>
          <p:nvPr/>
        </p:nvSpPr>
        <p:spPr>
          <a:xfrm>
            <a:off x="6026726" y="3923264"/>
            <a:ext cx="3805424" cy="397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Maintenance</a:t>
            </a:r>
            <a:endParaRPr/>
          </a:p>
        </p:txBody>
      </p:sp>
      <p:sp>
        <p:nvSpPr>
          <p:cNvPr id="124" name="Google Shape;124;p2"/>
          <p:cNvSpPr txBox="1"/>
          <p:nvPr/>
        </p:nvSpPr>
        <p:spPr>
          <a:xfrm>
            <a:off x="5981070" y="6587789"/>
            <a:ext cx="1053829" cy="397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04.</a:t>
            </a:r>
            <a:endParaRPr/>
          </a:p>
        </p:txBody>
      </p:sp>
      <p:sp>
        <p:nvSpPr>
          <p:cNvPr id="125" name="Google Shape;125;p2"/>
          <p:cNvSpPr txBox="1"/>
          <p:nvPr/>
        </p:nvSpPr>
        <p:spPr>
          <a:xfrm>
            <a:off x="6026726" y="4396974"/>
            <a:ext cx="3805424" cy="104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Ownership of the homepage, Issues with institutional CMS and updating the website.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CF3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"/>
          <p:cNvSpPr/>
          <p:nvPr/>
        </p:nvSpPr>
        <p:spPr>
          <a:xfrm>
            <a:off x="-5287595" y="-3444240"/>
            <a:ext cx="13831261" cy="8229600"/>
          </a:xfrm>
          <a:custGeom>
            <a:rect b="b" l="l" r="r" t="t"/>
            <a:pathLst>
              <a:path extrusionOk="0" h="8229600" w="13831261">
                <a:moveTo>
                  <a:pt x="0" y="0"/>
                </a:moveTo>
                <a:lnTo>
                  <a:pt x="13831261" y="0"/>
                </a:lnTo>
                <a:lnTo>
                  <a:pt x="1383126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3"/>
          <p:cNvSpPr/>
          <p:nvPr/>
        </p:nvSpPr>
        <p:spPr>
          <a:xfrm rot="-2898391">
            <a:off x="6352052" y="5487839"/>
            <a:ext cx="16943989" cy="10081673"/>
          </a:xfrm>
          <a:custGeom>
            <a:rect b="b" l="l" r="r" t="t"/>
            <a:pathLst>
              <a:path extrusionOk="0" h="10081673" w="16943989">
                <a:moveTo>
                  <a:pt x="0" y="0"/>
                </a:moveTo>
                <a:lnTo>
                  <a:pt x="16943989" y="0"/>
                </a:lnTo>
                <a:lnTo>
                  <a:pt x="16943989" y="10081673"/>
                </a:lnTo>
                <a:lnTo>
                  <a:pt x="0" y="100816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/>
          </a:p>
        </p:txBody>
      </p:sp>
      <p:cxnSp>
        <p:nvCxnSpPr>
          <p:cNvPr id="133" name="Google Shape;133;p3"/>
          <p:cNvCxnSpPr/>
          <p:nvPr/>
        </p:nvCxnSpPr>
        <p:spPr>
          <a:xfrm>
            <a:off x="1028700" y="5460452"/>
            <a:ext cx="16198001" cy="0"/>
          </a:xfrm>
          <a:prstGeom prst="straightConnector1">
            <a:avLst/>
          </a:prstGeom>
          <a:noFill/>
          <a:ln cap="flat" cmpd="sng" w="76200">
            <a:solidFill>
              <a:srgbClr val="004AAD"/>
            </a:solidFill>
            <a:prstDash val="solid"/>
            <a:round/>
            <a:headEnd len="sm" w="sm" type="none"/>
            <a:tailEnd len="med" w="med" type="triangle"/>
          </a:ln>
        </p:spPr>
      </p:cxnSp>
      <p:grpSp>
        <p:nvGrpSpPr>
          <p:cNvPr id="134" name="Google Shape;134;p3"/>
          <p:cNvGrpSpPr/>
          <p:nvPr/>
        </p:nvGrpSpPr>
        <p:grpSpPr>
          <a:xfrm rot="5400000">
            <a:off x="5096658" y="5351300"/>
            <a:ext cx="438131" cy="218304"/>
            <a:chOff x="0" y="0"/>
            <a:chExt cx="660400" cy="329053"/>
          </a:xfrm>
        </p:grpSpPr>
        <p:sp>
          <p:nvSpPr>
            <p:cNvPr id="135" name="Google Shape;135;p3"/>
            <p:cNvSpPr/>
            <p:nvPr/>
          </p:nvSpPr>
          <p:spPr>
            <a:xfrm>
              <a:off x="0" y="0"/>
              <a:ext cx="660400" cy="329053"/>
            </a:xfrm>
            <a:custGeom>
              <a:rect b="b" l="l" r="r" t="t"/>
              <a:pathLst>
                <a:path extrusionOk="0" h="329053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757"/>
                  </a:cubicBezTo>
                  <a:lnTo>
                    <a:pt x="660400" y="329053"/>
                  </a:lnTo>
                  <a:lnTo>
                    <a:pt x="0" y="329053"/>
                  </a:lnTo>
                  <a:lnTo>
                    <a:pt x="0" y="317765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7BC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3"/>
            <p:cNvSpPr txBox="1"/>
            <p:nvPr/>
          </p:nvSpPr>
          <p:spPr>
            <a:xfrm>
              <a:off x="0" y="98425"/>
              <a:ext cx="660400" cy="2306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" name="Google Shape;137;p3"/>
          <p:cNvGrpSpPr/>
          <p:nvPr/>
        </p:nvGrpSpPr>
        <p:grpSpPr>
          <a:xfrm rot="5400000">
            <a:off x="9472526" y="5351300"/>
            <a:ext cx="438131" cy="218304"/>
            <a:chOff x="0" y="0"/>
            <a:chExt cx="660400" cy="329053"/>
          </a:xfrm>
        </p:grpSpPr>
        <p:sp>
          <p:nvSpPr>
            <p:cNvPr id="138" name="Google Shape;138;p3"/>
            <p:cNvSpPr/>
            <p:nvPr/>
          </p:nvSpPr>
          <p:spPr>
            <a:xfrm>
              <a:off x="0" y="0"/>
              <a:ext cx="660400" cy="329053"/>
            </a:xfrm>
            <a:custGeom>
              <a:rect b="b" l="l" r="r" t="t"/>
              <a:pathLst>
                <a:path extrusionOk="0" h="329053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757"/>
                  </a:cubicBezTo>
                  <a:lnTo>
                    <a:pt x="660400" y="329053"/>
                  </a:lnTo>
                  <a:lnTo>
                    <a:pt x="0" y="329053"/>
                  </a:lnTo>
                  <a:lnTo>
                    <a:pt x="0" y="317765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7BC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3"/>
            <p:cNvSpPr txBox="1"/>
            <p:nvPr/>
          </p:nvSpPr>
          <p:spPr>
            <a:xfrm>
              <a:off x="0" y="98425"/>
              <a:ext cx="660400" cy="2306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" name="Google Shape;140;p3"/>
          <p:cNvGrpSpPr/>
          <p:nvPr/>
        </p:nvGrpSpPr>
        <p:grpSpPr>
          <a:xfrm rot="5400000">
            <a:off x="13884731" y="5351300"/>
            <a:ext cx="438131" cy="218304"/>
            <a:chOff x="0" y="0"/>
            <a:chExt cx="660400" cy="329053"/>
          </a:xfrm>
        </p:grpSpPr>
        <p:sp>
          <p:nvSpPr>
            <p:cNvPr id="141" name="Google Shape;141;p3"/>
            <p:cNvSpPr/>
            <p:nvPr/>
          </p:nvSpPr>
          <p:spPr>
            <a:xfrm>
              <a:off x="0" y="0"/>
              <a:ext cx="660400" cy="329053"/>
            </a:xfrm>
            <a:custGeom>
              <a:rect b="b" l="l" r="r" t="t"/>
              <a:pathLst>
                <a:path extrusionOk="0" h="329053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757"/>
                  </a:cubicBezTo>
                  <a:lnTo>
                    <a:pt x="660400" y="329053"/>
                  </a:lnTo>
                  <a:lnTo>
                    <a:pt x="0" y="329053"/>
                  </a:lnTo>
                  <a:lnTo>
                    <a:pt x="0" y="317765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7BC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3"/>
            <p:cNvSpPr txBox="1"/>
            <p:nvPr/>
          </p:nvSpPr>
          <p:spPr>
            <a:xfrm>
              <a:off x="0" y="98425"/>
              <a:ext cx="660400" cy="2306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3"/>
          <p:cNvSpPr txBox="1"/>
          <p:nvPr/>
        </p:nvSpPr>
        <p:spPr>
          <a:xfrm>
            <a:off x="857078" y="4507961"/>
            <a:ext cx="1541915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2022</a:t>
            </a:r>
            <a:endParaRPr/>
          </a:p>
        </p:txBody>
      </p:sp>
      <p:sp>
        <p:nvSpPr>
          <p:cNvPr id="144" name="Google Shape;144;p3"/>
          <p:cNvSpPr txBox="1"/>
          <p:nvPr/>
        </p:nvSpPr>
        <p:spPr>
          <a:xfrm>
            <a:off x="5206571" y="4507961"/>
            <a:ext cx="1541915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2023</a:t>
            </a:r>
            <a:endParaRPr/>
          </a:p>
        </p:txBody>
      </p:sp>
      <p:sp>
        <p:nvSpPr>
          <p:cNvPr id="145" name="Google Shape;145;p3"/>
          <p:cNvSpPr txBox="1"/>
          <p:nvPr/>
        </p:nvSpPr>
        <p:spPr>
          <a:xfrm>
            <a:off x="9532424" y="4486371"/>
            <a:ext cx="1546009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2024</a:t>
            </a:r>
            <a:endParaRPr/>
          </a:p>
        </p:txBody>
      </p:sp>
      <p:sp>
        <p:nvSpPr>
          <p:cNvPr id="146" name="Google Shape;146;p3"/>
          <p:cNvSpPr txBox="1"/>
          <p:nvPr/>
        </p:nvSpPr>
        <p:spPr>
          <a:xfrm>
            <a:off x="13994645" y="4507961"/>
            <a:ext cx="165880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2025</a:t>
            </a:r>
            <a:endParaRPr/>
          </a:p>
        </p:txBody>
      </p:sp>
      <p:sp>
        <p:nvSpPr>
          <p:cNvPr id="147" name="Google Shape;147;p3"/>
          <p:cNvSpPr txBox="1"/>
          <p:nvPr/>
        </p:nvSpPr>
        <p:spPr>
          <a:xfrm>
            <a:off x="919548" y="5936692"/>
            <a:ext cx="2858291" cy="1114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START OF THE PROJECT</a:t>
            </a:r>
            <a:endParaRPr/>
          </a:p>
        </p:txBody>
      </p:sp>
      <p:sp>
        <p:nvSpPr>
          <p:cNvPr id="148" name="Google Shape;148;p3"/>
          <p:cNvSpPr txBox="1"/>
          <p:nvPr/>
        </p:nvSpPr>
        <p:spPr>
          <a:xfrm>
            <a:off x="5206571" y="5936692"/>
            <a:ext cx="2836222" cy="1685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PROGRESS WITH GUIDES AND UPDATES</a:t>
            </a:r>
            <a:endParaRPr/>
          </a:p>
        </p:txBody>
      </p:sp>
      <p:sp>
        <p:nvSpPr>
          <p:cNvPr id="149" name="Google Shape;149;p3"/>
          <p:cNvSpPr txBox="1"/>
          <p:nvPr/>
        </p:nvSpPr>
        <p:spPr>
          <a:xfrm>
            <a:off x="9582439" y="5936692"/>
            <a:ext cx="2991988" cy="1114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NEW SYSTEMS LIBRARIAN</a:t>
            </a:r>
            <a:endParaRPr/>
          </a:p>
        </p:txBody>
      </p:sp>
      <p:sp>
        <p:nvSpPr>
          <p:cNvPr id="150" name="Google Shape;150;p3"/>
          <p:cNvSpPr txBox="1"/>
          <p:nvPr/>
        </p:nvSpPr>
        <p:spPr>
          <a:xfrm>
            <a:off x="13994645" y="5936692"/>
            <a:ext cx="2869771" cy="1114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THE FINAL STAGES</a:t>
            </a:r>
            <a:endParaRPr/>
          </a:p>
        </p:txBody>
      </p:sp>
      <p:grpSp>
        <p:nvGrpSpPr>
          <p:cNvPr id="151" name="Google Shape;151;p3"/>
          <p:cNvGrpSpPr/>
          <p:nvPr/>
        </p:nvGrpSpPr>
        <p:grpSpPr>
          <a:xfrm rot="5400000">
            <a:off x="809635" y="5351300"/>
            <a:ext cx="438131" cy="218304"/>
            <a:chOff x="0" y="0"/>
            <a:chExt cx="660400" cy="329053"/>
          </a:xfrm>
        </p:grpSpPr>
        <p:sp>
          <p:nvSpPr>
            <p:cNvPr id="152" name="Google Shape;152;p3"/>
            <p:cNvSpPr/>
            <p:nvPr/>
          </p:nvSpPr>
          <p:spPr>
            <a:xfrm>
              <a:off x="0" y="0"/>
              <a:ext cx="660400" cy="329053"/>
            </a:xfrm>
            <a:custGeom>
              <a:rect b="b" l="l" r="r" t="t"/>
              <a:pathLst>
                <a:path extrusionOk="0" h="329053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757"/>
                  </a:cubicBezTo>
                  <a:lnTo>
                    <a:pt x="660400" y="329053"/>
                  </a:lnTo>
                  <a:lnTo>
                    <a:pt x="0" y="329053"/>
                  </a:lnTo>
                  <a:lnTo>
                    <a:pt x="0" y="317765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7BC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 txBox="1"/>
            <p:nvPr/>
          </p:nvSpPr>
          <p:spPr>
            <a:xfrm>
              <a:off x="0" y="98425"/>
              <a:ext cx="660400" cy="2306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3"/>
          <p:cNvSpPr txBox="1"/>
          <p:nvPr/>
        </p:nvSpPr>
        <p:spPr>
          <a:xfrm>
            <a:off x="2082800" y="2042508"/>
            <a:ext cx="14899248" cy="10140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00" u="none" cap="none" strike="noStrike">
                <a:solidFill>
                  <a:srgbClr val="1F3367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The Website Redesign Project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CF3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"/>
          <p:cNvSpPr/>
          <p:nvPr/>
        </p:nvSpPr>
        <p:spPr>
          <a:xfrm>
            <a:off x="3602182" y="1028700"/>
            <a:ext cx="11083636" cy="8229600"/>
          </a:xfrm>
          <a:custGeom>
            <a:rect b="b" l="l" r="r" t="t"/>
            <a:pathLst>
              <a:path extrusionOk="0" h="8229600" w="11083636">
                <a:moveTo>
                  <a:pt x="0" y="0"/>
                </a:moveTo>
                <a:lnTo>
                  <a:pt x="11083636" y="0"/>
                </a:lnTo>
                <a:lnTo>
                  <a:pt x="110836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4"/>
          <p:cNvSpPr txBox="1"/>
          <p:nvPr/>
        </p:nvSpPr>
        <p:spPr>
          <a:xfrm>
            <a:off x="4677756" y="4303037"/>
            <a:ext cx="8932489" cy="34463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2260" lvl="1" marL="604519" marR="0" rtl="0" algn="l">
              <a:lnSpc>
                <a:spcPct val="166023"/>
              </a:lnSpc>
              <a:spcBef>
                <a:spcPts val="0"/>
              </a:spcBef>
              <a:spcAft>
                <a:spcPts val="0"/>
              </a:spcAft>
              <a:buClr>
                <a:srgbClr val="1F3367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Support the patron in finding the information they need.</a:t>
            </a:r>
            <a:endParaRPr/>
          </a:p>
          <a:p>
            <a:pPr indent="-302260" lvl="1" marL="604519" marR="0" rtl="0" algn="l">
              <a:lnSpc>
                <a:spcPct val="166023"/>
              </a:lnSpc>
              <a:spcBef>
                <a:spcPts val="0"/>
              </a:spcBef>
              <a:spcAft>
                <a:spcPts val="0"/>
              </a:spcAft>
              <a:buClr>
                <a:srgbClr val="1F3367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User Experience and Information Architecture principles.</a:t>
            </a:r>
            <a:endParaRPr/>
          </a:p>
          <a:p>
            <a:pPr indent="-302260" lvl="1" marL="604519" marR="0" rtl="0" algn="l">
              <a:lnSpc>
                <a:spcPct val="166023"/>
              </a:lnSpc>
              <a:spcBef>
                <a:spcPts val="0"/>
              </a:spcBef>
              <a:spcAft>
                <a:spcPts val="0"/>
              </a:spcAft>
              <a:buClr>
                <a:srgbClr val="1F3367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Collaboration as the cornerstone of the project.</a:t>
            </a:r>
            <a:endParaRPr/>
          </a:p>
          <a:p>
            <a:pPr indent="0" lvl="0" marL="0" marR="0" rtl="0" algn="ctr">
              <a:lnSpc>
                <a:spcPct val="166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99" u="none" cap="none" strike="noStrike">
              <a:solidFill>
                <a:srgbClr val="1F336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4677756" y="2214524"/>
            <a:ext cx="8932489" cy="149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0" u="none" cap="none" strike="noStrike">
                <a:solidFill>
                  <a:srgbClr val="293D6D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What do I do?</a:t>
            </a:r>
            <a:endParaRPr/>
          </a:p>
        </p:txBody>
      </p:sp>
      <p:sp>
        <p:nvSpPr>
          <p:cNvPr id="162" name="Google Shape;162;p4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CF3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"/>
          <p:cNvSpPr txBox="1"/>
          <p:nvPr/>
        </p:nvSpPr>
        <p:spPr>
          <a:xfrm>
            <a:off x="1028700" y="1614291"/>
            <a:ext cx="14453656" cy="866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700" u="none" cap="none" strike="noStrike">
                <a:solidFill>
                  <a:srgbClr val="293D6D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Establishing Procedures &amp; Teamwork</a:t>
            </a:r>
            <a:endParaRPr/>
          </a:p>
        </p:txBody>
      </p:sp>
      <p:grpSp>
        <p:nvGrpSpPr>
          <p:cNvPr id="168" name="Google Shape;168;p5"/>
          <p:cNvGrpSpPr/>
          <p:nvPr/>
        </p:nvGrpSpPr>
        <p:grpSpPr>
          <a:xfrm>
            <a:off x="1028700" y="7132714"/>
            <a:ext cx="7298168" cy="1906171"/>
            <a:chOff x="0" y="-9525"/>
            <a:chExt cx="9730890" cy="2541561"/>
          </a:xfrm>
        </p:grpSpPr>
        <p:sp>
          <p:nvSpPr>
            <p:cNvPr id="169" name="Google Shape;169;p5"/>
            <p:cNvSpPr txBox="1"/>
            <p:nvPr/>
          </p:nvSpPr>
          <p:spPr>
            <a:xfrm>
              <a:off x="0" y="907494"/>
              <a:ext cx="9730890" cy="16245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99" u="none" cap="none" strike="noStrike">
                  <a:solidFill>
                    <a:srgbClr val="000000"/>
                  </a:solidFill>
                  <a:latin typeface="Nunito"/>
                  <a:ea typeface="Nunito"/>
                  <a:cs typeface="Nunito"/>
                  <a:sym typeface="Nunito"/>
                </a:rPr>
                <a:t>Designing procedures and guidelines for the team to address needs and establish long lasting protocols.</a:t>
              </a:r>
              <a:endParaRPr/>
            </a:p>
          </p:txBody>
        </p:sp>
        <p:sp>
          <p:nvSpPr>
            <p:cNvPr id="170" name="Google Shape;170;p5"/>
            <p:cNvSpPr txBox="1"/>
            <p:nvPr/>
          </p:nvSpPr>
          <p:spPr>
            <a:xfrm>
              <a:off x="0" y="-9525"/>
              <a:ext cx="9730800" cy="65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highlight>
                    <a:srgbClr val="F4CCCC"/>
                  </a:highlight>
                  <a:latin typeface="Helvetica Neue"/>
                  <a:ea typeface="Helvetica Neue"/>
                  <a:cs typeface="Helvetica Neue"/>
                  <a:sym typeface="Helvetica Neue"/>
                </a:rPr>
                <a:t>Meet the Team Where They Are</a:t>
              </a:r>
              <a:endParaRPr>
                <a:highlight>
                  <a:srgbClr val="F4CCCC"/>
                </a:highlight>
              </a:endParaRPr>
            </a:p>
          </p:txBody>
        </p:sp>
      </p:grpSp>
      <p:grpSp>
        <p:nvGrpSpPr>
          <p:cNvPr id="171" name="Google Shape;171;p5"/>
          <p:cNvGrpSpPr/>
          <p:nvPr/>
        </p:nvGrpSpPr>
        <p:grpSpPr>
          <a:xfrm>
            <a:off x="9421597" y="7101622"/>
            <a:ext cx="7298168" cy="2315746"/>
            <a:chOff x="0" y="-9525"/>
            <a:chExt cx="9730890" cy="3087661"/>
          </a:xfrm>
        </p:grpSpPr>
        <p:sp>
          <p:nvSpPr>
            <p:cNvPr id="172" name="Google Shape;172;p5"/>
            <p:cNvSpPr txBox="1"/>
            <p:nvPr/>
          </p:nvSpPr>
          <p:spPr>
            <a:xfrm>
              <a:off x="0" y="907494"/>
              <a:ext cx="9730890" cy="21706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99" u="none" cap="none" strike="noStrike">
                  <a:solidFill>
                    <a:srgbClr val="000000"/>
                  </a:solidFill>
                  <a:latin typeface="Nunito"/>
                  <a:ea typeface="Nunito"/>
                  <a:cs typeface="Nunito"/>
                  <a:sym typeface="Nunito"/>
                </a:rPr>
                <a:t>Regular meetings and feedback for major elements such as wireframes and navigation (card-sorting exercise).</a:t>
              </a:r>
              <a:endParaRPr/>
            </a:p>
            <a:p>
              <a:pPr indent="0" lvl="0" marL="0" marR="0" rtl="0" algn="l">
                <a:lnSpc>
                  <a:spcPct val="13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99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73" name="Google Shape;173;p5"/>
            <p:cNvSpPr txBox="1"/>
            <p:nvPr/>
          </p:nvSpPr>
          <p:spPr>
            <a:xfrm>
              <a:off x="0" y="-9525"/>
              <a:ext cx="9730800" cy="65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highlight>
                    <a:srgbClr val="D9D2E9"/>
                  </a:highlight>
                  <a:latin typeface="Helvetica Neue"/>
                  <a:ea typeface="Helvetica Neue"/>
                  <a:cs typeface="Helvetica Neue"/>
                  <a:sym typeface="Helvetica Neue"/>
                </a:rPr>
                <a:t>Collaborative Design</a:t>
              </a:r>
              <a:endParaRPr>
                <a:highlight>
                  <a:srgbClr val="D9D2E9"/>
                </a:highlight>
              </a:endParaRPr>
            </a:p>
          </p:txBody>
        </p:sp>
      </p:grpSp>
      <p:pic>
        <p:nvPicPr>
          <p:cNvPr id="174" name="Google Shape;174;p5"/>
          <p:cNvPicPr preferRelativeResize="0"/>
          <p:nvPr/>
        </p:nvPicPr>
        <p:blipFill rotWithShape="1">
          <a:blip r:embed="rId3">
            <a:alphaModFix/>
          </a:blip>
          <a:srcRect b="36254" l="0" r="0" t="29810"/>
          <a:stretch/>
        </p:blipFill>
        <p:spPr>
          <a:xfrm>
            <a:off x="1028700" y="3157341"/>
            <a:ext cx="7298168" cy="3306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5"/>
          <p:cNvPicPr preferRelativeResize="0"/>
          <p:nvPr/>
        </p:nvPicPr>
        <p:blipFill rotWithShape="1">
          <a:blip r:embed="rId4">
            <a:alphaModFix/>
          </a:blip>
          <a:srcRect b="15680" l="0" r="0" t="15680"/>
          <a:stretch/>
        </p:blipFill>
        <p:spPr>
          <a:xfrm>
            <a:off x="9421597" y="3157341"/>
            <a:ext cx="7298168" cy="330624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5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CF3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"/>
          <p:cNvSpPr/>
          <p:nvPr/>
        </p:nvSpPr>
        <p:spPr>
          <a:xfrm>
            <a:off x="1203944" y="1196311"/>
            <a:ext cx="8364340" cy="7433807"/>
          </a:xfrm>
          <a:custGeom>
            <a:rect b="b" l="l" r="r" t="t"/>
            <a:pathLst>
              <a:path extrusionOk="0" h="7433807" w="8364340">
                <a:moveTo>
                  <a:pt x="0" y="0"/>
                </a:moveTo>
                <a:lnTo>
                  <a:pt x="8364340" y="0"/>
                </a:lnTo>
                <a:lnTo>
                  <a:pt x="8364340" y="7433808"/>
                </a:lnTo>
                <a:lnTo>
                  <a:pt x="0" y="74338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6"/>
          <p:cNvSpPr txBox="1"/>
          <p:nvPr/>
        </p:nvSpPr>
        <p:spPr>
          <a:xfrm>
            <a:off x="2173112" y="4126173"/>
            <a:ext cx="4122027" cy="275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1F3367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User Testing</a:t>
            </a:r>
            <a:endParaRPr/>
          </a:p>
        </p:txBody>
      </p:sp>
      <p:sp>
        <p:nvSpPr>
          <p:cNvPr id="183" name="Google Shape;183;p6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endParaRPr/>
          </a:p>
        </p:txBody>
      </p:sp>
      <p:sp>
        <p:nvSpPr>
          <p:cNvPr id="184" name="Google Shape;184;p6"/>
          <p:cNvSpPr txBox="1"/>
          <p:nvPr/>
        </p:nvSpPr>
        <p:spPr>
          <a:xfrm>
            <a:off x="10244033" y="3947051"/>
            <a:ext cx="6484372" cy="2171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5735" lvl="1" marL="551473" marR="0" rtl="0" algn="l">
              <a:lnSpc>
                <a:spcPct val="172983"/>
              </a:lnSpc>
              <a:spcBef>
                <a:spcPts val="0"/>
              </a:spcBef>
              <a:spcAft>
                <a:spcPts val="0"/>
              </a:spcAft>
              <a:buClr>
                <a:srgbClr val="1F3367"/>
              </a:buClr>
              <a:buSzPts val="2554"/>
              <a:buFont typeface="Arial"/>
              <a:buChar char="•"/>
            </a:pPr>
            <a:r>
              <a:rPr b="0" i="0" lang="en-US" sz="2554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Student feedback from different channels. </a:t>
            </a:r>
            <a:endParaRPr/>
          </a:p>
          <a:p>
            <a:pPr indent="-275735" lvl="1" marL="551473" marR="0" rtl="0" algn="l">
              <a:lnSpc>
                <a:spcPct val="172983"/>
              </a:lnSpc>
              <a:spcBef>
                <a:spcPts val="0"/>
              </a:spcBef>
              <a:spcAft>
                <a:spcPts val="0"/>
              </a:spcAft>
              <a:buClr>
                <a:srgbClr val="1F3367"/>
              </a:buClr>
              <a:buSzPts val="2554"/>
              <a:buFont typeface="Arial"/>
              <a:buChar char="•"/>
            </a:pPr>
            <a:r>
              <a:rPr b="0" i="0" lang="en-US" sz="2554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Student focus groups (before and after launching the website)</a:t>
            </a:r>
            <a:endParaRPr/>
          </a:p>
        </p:txBody>
      </p:sp>
      <p:sp>
        <p:nvSpPr>
          <p:cNvPr id="185" name="Google Shape;185;p6"/>
          <p:cNvSpPr txBox="1"/>
          <p:nvPr/>
        </p:nvSpPr>
        <p:spPr>
          <a:xfrm>
            <a:off x="10057354" y="2120807"/>
            <a:ext cx="7201946" cy="1271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43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Collaborating with students and making them apart of the decisions was what made this project successful.</a:t>
            </a:r>
            <a:endParaRPr/>
          </a:p>
        </p:txBody>
      </p:sp>
      <p:sp>
        <p:nvSpPr>
          <p:cNvPr id="186" name="Google Shape;186;p6"/>
          <p:cNvSpPr txBox="1"/>
          <p:nvPr/>
        </p:nvSpPr>
        <p:spPr>
          <a:xfrm>
            <a:off x="10057354" y="6847127"/>
            <a:ext cx="7201946" cy="1271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43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Both contributed to the validation of the website design, and addressed issues found with the organisation of the website.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CF3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7"/>
          <p:cNvGrpSpPr/>
          <p:nvPr/>
        </p:nvGrpSpPr>
        <p:grpSpPr>
          <a:xfrm>
            <a:off x="2587896" y="3893094"/>
            <a:ext cx="12665800" cy="4111870"/>
            <a:chOff x="0" y="0"/>
            <a:chExt cx="16887733" cy="5482494"/>
          </a:xfrm>
        </p:grpSpPr>
        <p:sp>
          <p:nvSpPr>
            <p:cNvPr id="192" name="Google Shape;192;p7"/>
            <p:cNvSpPr/>
            <p:nvPr/>
          </p:nvSpPr>
          <p:spPr>
            <a:xfrm>
              <a:off x="515950" y="0"/>
              <a:ext cx="3590406" cy="3581430"/>
            </a:xfrm>
            <a:custGeom>
              <a:rect b="b" l="l" r="r" t="t"/>
              <a:pathLst>
                <a:path extrusionOk="0" h="3581430" w="3590406">
                  <a:moveTo>
                    <a:pt x="0" y="0"/>
                  </a:moveTo>
                  <a:lnTo>
                    <a:pt x="3590406" y="0"/>
                  </a:lnTo>
                  <a:lnTo>
                    <a:pt x="3590406" y="3581430"/>
                  </a:lnTo>
                  <a:lnTo>
                    <a:pt x="0" y="358143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3" name="Google Shape;193;p7"/>
            <p:cNvSpPr/>
            <p:nvPr/>
          </p:nvSpPr>
          <p:spPr>
            <a:xfrm>
              <a:off x="1523386" y="1193480"/>
              <a:ext cx="1656494" cy="1599270"/>
            </a:xfrm>
            <a:custGeom>
              <a:rect b="b" l="l" r="r" t="t"/>
              <a:pathLst>
                <a:path extrusionOk="0" h="1599270" w="1656494">
                  <a:moveTo>
                    <a:pt x="0" y="0"/>
                  </a:moveTo>
                  <a:lnTo>
                    <a:pt x="1656494" y="0"/>
                  </a:lnTo>
                  <a:lnTo>
                    <a:pt x="1656494" y="1599270"/>
                  </a:lnTo>
                  <a:lnTo>
                    <a:pt x="0" y="15992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4" name="Google Shape;194;p7"/>
            <p:cNvSpPr/>
            <p:nvPr/>
          </p:nvSpPr>
          <p:spPr>
            <a:xfrm>
              <a:off x="7550535" y="991080"/>
              <a:ext cx="2302613" cy="1599270"/>
            </a:xfrm>
            <a:custGeom>
              <a:rect b="b" l="l" r="r" t="t"/>
              <a:pathLst>
                <a:path extrusionOk="0" h="1599270" w="2302613">
                  <a:moveTo>
                    <a:pt x="0" y="0"/>
                  </a:moveTo>
                  <a:lnTo>
                    <a:pt x="2302613" y="0"/>
                  </a:lnTo>
                  <a:lnTo>
                    <a:pt x="2302613" y="1599270"/>
                  </a:lnTo>
                  <a:lnTo>
                    <a:pt x="0" y="15992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5" name="Google Shape;195;p7"/>
            <p:cNvSpPr/>
            <p:nvPr/>
          </p:nvSpPr>
          <p:spPr>
            <a:xfrm>
              <a:off x="6906639" y="0"/>
              <a:ext cx="3590406" cy="3581430"/>
            </a:xfrm>
            <a:custGeom>
              <a:rect b="b" l="l" r="r" t="t"/>
              <a:pathLst>
                <a:path extrusionOk="0" h="3581430" w="3590406">
                  <a:moveTo>
                    <a:pt x="0" y="0"/>
                  </a:moveTo>
                  <a:lnTo>
                    <a:pt x="3590406" y="0"/>
                  </a:lnTo>
                  <a:lnTo>
                    <a:pt x="3590406" y="3581430"/>
                  </a:lnTo>
                  <a:lnTo>
                    <a:pt x="0" y="358143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6" name="Google Shape;196;p7"/>
            <p:cNvSpPr/>
            <p:nvPr/>
          </p:nvSpPr>
          <p:spPr>
            <a:xfrm>
              <a:off x="14311139" y="991080"/>
              <a:ext cx="1724702" cy="1599270"/>
            </a:xfrm>
            <a:custGeom>
              <a:rect b="b" l="l" r="r" t="t"/>
              <a:pathLst>
                <a:path extrusionOk="0" h="1599270" w="1724702">
                  <a:moveTo>
                    <a:pt x="0" y="0"/>
                  </a:moveTo>
                  <a:lnTo>
                    <a:pt x="1724703" y="0"/>
                  </a:lnTo>
                  <a:lnTo>
                    <a:pt x="1724703" y="1599270"/>
                  </a:lnTo>
                  <a:lnTo>
                    <a:pt x="0" y="15992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7" name="Google Shape;197;p7"/>
            <p:cNvSpPr/>
            <p:nvPr/>
          </p:nvSpPr>
          <p:spPr>
            <a:xfrm>
              <a:off x="13297327" y="0"/>
              <a:ext cx="3590406" cy="3581430"/>
            </a:xfrm>
            <a:custGeom>
              <a:rect b="b" l="l" r="r" t="t"/>
              <a:pathLst>
                <a:path extrusionOk="0" h="3581430" w="3590406">
                  <a:moveTo>
                    <a:pt x="0" y="0"/>
                  </a:moveTo>
                  <a:lnTo>
                    <a:pt x="3590406" y="0"/>
                  </a:lnTo>
                  <a:lnTo>
                    <a:pt x="3590406" y="3581430"/>
                  </a:lnTo>
                  <a:lnTo>
                    <a:pt x="0" y="358143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8" name="Google Shape;198;p7"/>
            <p:cNvSpPr txBox="1"/>
            <p:nvPr/>
          </p:nvSpPr>
          <p:spPr>
            <a:xfrm>
              <a:off x="0" y="4115453"/>
              <a:ext cx="4106356" cy="12640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002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74" u="none" cap="none" strike="noStrike">
                  <a:solidFill>
                    <a:srgbClr val="1F3367"/>
                  </a:solidFill>
                  <a:latin typeface="Nunito"/>
                  <a:ea typeface="Nunito"/>
                  <a:cs typeface="Nunito"/>
                  <a:sym typeface="Nunito"/>
                </a:rPr>
                <a:t>Two CMSs and Partial Ownership</a:t>
              </a:r>
              <a:endParaRPr/>
            </a:p>
          </p:txBody>
        </p:sp>
        <p:sp>
          <p:nvSpPr>
            <p:cNvPr id="199" name="Google Shape;199;p7"/>
            <p:cNvSpPr txBox="1"/>
            <p:nvPr/>
          </p:nvSpPr>
          <p:spPr>
            <a:xfrm>
              <a:off x="6037801" y="4115453"/>
              <a:ext cx="5328081" cy="12640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002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74" u="none" cap="none" strike="noStrike">
                  <a:solidFill>
                    <a:srgbClr val="1E3267"/>
                  </a:solidFill>
                  <a:latin typeface="Nunito"/>
                  <a:ea typeface="Nunito"/>
                  <a:cs typeface="Nunito"/>
                  <a:sym typeface="Nunito"/>
                </a:rPr>
                <a:t>Institutional Stakeholders</a:t>
              </a:r>
              <a:endParaRPr/>
            </a:p>
          </p:txBody>
        </p:sp>
        <p:sp>
          <p:nvSpPr>
            <p:cNvPr id="200" name="Google Shape;200;p7"/>
            <p:cNvSpPr txBox="1"/>
            <p:nvPr/>
          </p:nvSpPr>
          <p:spPr>
            <a:xfrm>
              <a:off x="13627913" y="4218458"/>
              <a:ext cx="2929235" cy="12640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002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74" u="none" cap="none" strike="noStrike">
                  <a:solidFill>
                    <a:srgbClr val="1E3267"/>
                  </a:solidFill>
                  <a:latin typeface="Nunito"/>
                  <a:ea typeface="Nunito"/>
                  <a:cs typeface="Nunito"/>
                  <a:sym typeface="Nunito"/>
                </a:rPr>
                <a:t>UX Data as an Asset</a:t>
              </a:r>
              <a:endParaRPr/>
            </a:p>
          </p:txBody>
        </p:sp>
      </p:grpSp>
      <p:sp>
        <p:nvSpPr>
          <p:cNvPr id="201" name="Google Shape;201;p7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1E326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endParaRPr/>
          </a:p>
        </p:txBody>
      </p:sp>
      <p:sp>
        <p:nvSpPr>
          <p:cNvPr id="202" name="Google Shape;202;p7"/>
          <p:cNvSpPr txBox="1"/>
          <p:nvPr/>
        </p:nvSpPr>
        <p:spPr>
          <a:xfrm>
            <a:off x="2587896" y="1635839"/>
            <a:ext cx="1266580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00" u="none" cap="none" strike="noStrike">
                <a:solidFill>
                  <a:srgbClr val="1F3367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Negotiating Skills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CF3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"/>
          <p:cNvSpPr/>
          <p:nvPr/>
        </p:nvSpPr>
        <p:spPr>
          <a:xfrm>
            <a:off x="-9286058" y="-3265170"/>
            <a:ext cx="13831261" cy="8229600"/>
          </a:xfrm>
          <a:custGeom>
            <a:rect b="b" l="l" r="r" t="t"/>
            <a:pathLst>
              <a:path extrusionOk="0" h="8229600" w="13831261">
                <a:moveTo>
                  <a:pt x="0" y="0"/>
                </a:moveTo>
                <a:lnTo>
                  <a:pt x="13831260" y="0"/>
                </a:lnTo>
                <a:lnTo>
                  <a:pt x="1383126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8"/>
          <p:cNvSpPr/>
          <p:nvPr/>
        </p:nvSpPr>
        <p:spPr>
          <a:xfrm rot="-2898391">
            <a:off x="6770621" y="9443321"/>
            <a:ext cx="16943989" cy="10081673"/>
          </a:xfrm>
          <a:custGeom>
            <a:rect b="b" l="l" r="r" t="t"/>
            <a:pathLst>
              <a:path extrusionOk="0" h="10081673" w="16943989">
                <a:moveTo>
                  <a:pt x="0" y="0"/>
                </a:moveTo>
                <a:lnTo>
                  <a:pt x="16943989" y="0"/>
                </a:lnTo>
                <a:lnTo>
                  <a:pt x="16943989" y="10081673"/>
                </a:lnTo>
                <a:lnTo>
                  <a:pt x="0" y="100816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8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</a:t>
            </a:r>
            <a:endParaRPr/>
          </a:p>
        </p:txBody>
      </p:sp>
      <p:sp>
        <p:nvSpPr>
          <p:cNvPr id="210" name="Google Shape;210;p8"/>
          <p:cNvSpPr/>
          <p:nvPr/>
        </p:nvSpPr>
        <p:spPr>
          <a:xfrm>
            <a:off x="4545202" y="2486925"/>
            <a:ext cx="3577855" cy="7079985"/>
          </a:xfrm>
          <a:custGeom>
            <a:rect b="b" l="l" r="r" t="t"/>
            <a:pathLst>
              <a:path extrusionOk="0" h="7079985" w="3577855">
                <a:moveTo>
                  <a:pt x="0" y="0"/>
                </a:moveTo>
                <a:lnTo>
                  <a:pt x="3577856" y="0"/>
                </a:lnTo>
                <a:lnTo>
                  <a:pt x="3577856" y="7079985"/>
                </a:lnTo>
                <a:lnTo>
                  <a:pt x="0" y="7079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0355" l="0" r="0" t="-57"/>
            </a:stretch>
          </a:blipFill>
          <a:ln cap="sq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11" name="Google Shape;211;p8"/>
          <p:cNvSpPr/>
          <p:nvPr/>
        </p:nvSpPr>
        <p:spPr>
          <a:xfrm>
            <a:off x="9642227" y="2486925"/>
            <a:ext cx="4100571" cy="7079985"/>
          </a:xfrm>
          <a:custGeom>
            <a:rect b="b" l="l" r="r" t="t"/>
            <a:pathLst>
              <a:path extrusionOk="0" h="7079985" w="4100571">
                <a:moveTo>
                  <a:pt x="0" y="0"/>
                </a:moveTo>
                <a:lnTo>
                  <a:pt x="4100571" y="0"/>
                </a:lnTo>
                <a:lnTo>
                  <a:pt x="4100571" y="7079985"/>
                </a:lnTo>
                <a:lnTo>
                  <a:pt x="0" y="7079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77082" l="-4191" r="-12757" t="0"/>
            </a:stretch>
          </a:blipFill>
          <a:ln cap="sq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12" name="Google Shape;212;p8"/>
          <p:cNvSpPr txBox="1"/>
          <p:nvPr/>
        </p:nvSpPr>
        <p:spPr>
          <a:xfrm>
            <a:off x="1121233" y="5413508"/>
            <a:ext cx="2338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highlight>
                  <a:srgbClr val="F4CCCC"/>
                </a:highlight>
                <a:latin typeface="Nunito"/>
                <a:ea typeface="Nunito"/>
                <a:cs typeface="Nunito"/>
                <a:sym typeface="Nunito"/>
              </a:rPr>
              <a:t>BEFORE</a:t>
            </a:r>
            <a:endParaRPr>
              <a:highlight>
                <a:srgbClr val="F4CCCC"/>
              </a:highlight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14824046" y="5413508"/>
            <a:ext cx="2338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highlight>
                  <a:srgbClr val="D9D2E9"/>
                </a:highlight>
                <a:latin typeface="Nunito"/>
                <a:ea typeface="Nunito"/>
                <a:cs typeface="Nunito"/>
                <a:sym typeface="Nunito"/>
              </a:rPr>
              <a:t>AFTER</a:t>
            </a:r>
            <a:endParaRPr>
              <a:highlight>
                <a:srgbClr val="D9D2E9"/>
              </a:highlight>
            </a:endParaRPr>
          </a:p>
        </p:txBody>
      </p:sp>
      <p:sp>
        <p:nvSpPr>
          <p:cNvPr id="214" name="Google Shape;214;p8"/>
          <p:cNvSpPr txBox="1"/>
          <p:nvPr/>
        </p:nvSpPr>
        <p:spPr>
          <a:xfrm>
            <a:off x="4329932" y="1028700"/>
            <a:ext cx="9412865" cy="866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700" u="none" cap="none" strike="noStrike">
                <a:solidFill>
                  <a:srgbClr val="293D6D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The Homepage Redesign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CF3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/>
          <p:nvPr/>
        </p:nvSpPr>
        <p:spPr>
          <a:xfrm>
            <a:off x="1857675" y="1948159"/>
            <a:ext cx="3091492" cy="6390682"/>
          </a:xfrm>
          <a:custGeom>
            <a:rect b="b" l="l" r="r" t="t"/>
            <a:pathLst>
              <a:path extrusionOk="0" h="6390682" w="3091492">
                <a:moveTo>
                  <a:pt x="0" y="0"/>
                </a:moveTo>
                <a:lnTo>
                  <a:pt x="3091492" y="0"/>
                </a:lnTo>
                <a:lnTo>
                  <a:pt x="3091492" y="6390682"/>
                </a:lnTo>
                <a:lnTo>
                  <a:pt x="0" y="6390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9"/>
          <p:cNvSpPr txBox="1"/>
          <p:nvPr/>
        </p:nvSpPr>
        <p:spPr>
          <a:xfrm>
            <a:off x="6131623" y="4701616"/>
            <a:ext cx="10024589" cy="3112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2260" lvl="1" marL="604519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Beyond the technical and the hard skills.</a:t>
            </a:r>
            <a:endParaRPr/>
          </a:p>
          <a:p>
            <a:pPr indent="-302260" lvl="1" marL="604519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User Experience and Information Architecture principles as framework and to rethink the core mission of librarians.</a:t>
            </a:r>
            <a:endParaRPr/>
          </a:p>
          <a:p>
            <a:pPr indent="-302260" lvl="1" marL="604519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More than providing resources, librarians need to listen to patrons needs and use that knowledge to design intuitive pathways to resources.</a:t>
            </a:r>
            <a:endParaRPr/>
          </a:p>
        </p:txBody>
      </p:sp>
      <p:sp>
        <p:nvSpPr>
          <p:cNvPr id="221" name="Google Shape;221;p9"/>
          <p:cNvSpPr txBox="1"/>
          <p:nvPr/>
        </p:nvSpPr>
        <p:spPr>
          <a:xfrm>
            <a:off x="6131623" y="2313361"/>
            <a:ext cx="8918733" cy="1897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223" u="none" cap="none" strike="noStrike">
                <a:solidFill>
                  <a:srgbClr val="1E3267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What did I learn about Librarianship?</a:t>
            </a:r>
            <a:endParaRPr/>
          </a:p>
        </p:txBody>
      </p:sp>
      <p:sp>
        <p:nvSpPr>
          <p:cNvPr id="222" name="Google Shape;222;p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9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CF3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0"/>
          <p:cNvPicPr preferRelativeResize="0"/>
          <p:nvPr/>
        </p:nvPicPr>
        <p:blipFill rotWithShape="1">
          <a:blip r:embed="rId3">
            <a:alphaModFix/>
          </a:blip>
          <a:srcRect b="0" l="9344" r="9344" t="0"/>
          <a:stretch/>
        </p:blipFill>
        <p:spPr>
          <a:xfrm>
            <a:off x="0" y="0"/>
            <a:ext cx="6265711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8" name="Google Shape;228;p10"/>
          <p:cNvGrpSpPr/>
          <p:nvPr/>
        </p:nvGrpSpPr>
        <p:grpSpPr>
          <a:xfrm>
            <a:off x="7748694" y="4106039"/>
            <a:ext cx="8331606" cy="2067777"/>
            <a:chOff x="0" y="-9525"/>
            <a:chExt cx="11108809" cy="2757036"/>
          </a:xfrm>
        </p:grpSpPr>
        <p:sp>
          <p:nvSpPr>
            <p:cNvPr id="229" name="Google Shape;229;p10"/>
            <p:cNvSpPr txBox="1"/>
            <p:nvPr/>
          </p:nvSpPr>
          <p:spPr>
            <a:xfrm>
              <a:off x="0" y="-9525"/>
              <a:ext cx="11108809" cy="15462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7599" u="none" cap="none" strike="noStrike">
                  <a:solidFill>
                    <a:srgbClr val="1E3267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Thank you!</a:t>
              </a:r>
              <a:endParaRPr/>
            </a:p>
          </p:txBody>
        </p:sp>
        <p:sp>
          <p:nvSpPr>
            <p:cNvPr id="230" name="Google Shape;230;p10"/>
            <p:cNvSpPr txBox="1"/>
            <p:nvPr/>
          </p:nvSpPr>
          <p:spPr>
            <a:xfrm>
              <a:off x="0" y="2156749"/>
              <a:ext cx="11108809" cy="5907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202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10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</a:t>
            </a:r>
            <a:endParaRPr/>
          </a:p>
        </p:txBody>
      </p:sp>
      <p:sp>
        <p:nvSpPr>
          <p:cNvPr id="232" name="Google Shape;232;p10"/>
          <p:cNvSpPr/>
          <p:nvPr/>
        </p:nvSpPr>
        <p:spPr>
          <a:xfrm>
            <a:off x="7869037" y="6722598"/>
            <a:ext cx="428441" cy="428441"/>
          </a:xfrm>
          <a:custGeom>
            <a:rect b="b" l="l" r="r" t="t"/>
            <a:pathLst>
              <a:path extrusionOk="0" h="428441" w="428441">
                <a:moveTo>
                  <a:pt x="0" y="0"/>
                </a:moveTo>
                <a:lnTo>
                  <a:pt x="428440" y="0"/>
                </a:lnTo>
                <a:lnTo>
                  <a:pt x="428440" y="428441"/>
                </a:lnTo>
                <a:lnTo>
                  <a:pt x="0" y="428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" name="Google Shape;233;p10"/>
          <p:cNvSpPr/>
          <p:nvPr/>
        </p:nvSpPr>
        <p:spPr>
          <a:xfrm>
            <a:off x="7962365" y="6847139"/>
            <a:ext cx="241783" cy="179359"/>
          </a:xfrm>
          <a:custGeom>
            <a:rect b="b" l="l" r="r" t="t"/>
            <a:pathLst>
              <a:path extrusionOk="0" h="179359" w="241783">
                <a:moveTo>
                  <a:pt x="0" y="0"/>
                </a:moveTo>
                <a:lnTo>
                  <a:pt x="241784" y="0"/>
                </a:lnTo>
                <a:lnTo>
                  <a:pt x="241784" y="179359"/>
                </a:lnTo>
                <a:lnTo>
                  <a:pt x="0" y="1793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p10"/>
          <p:cNvSpPr/>
          <p:nvPr/>
        </p:nvSpPr>
        <p:spPr>
          <a:xfrm>
            <a:off x="7907611" y="6048096"/>
            <a:ext cx="351292" cy="351292"/>
          </a:xfrm>
          <a:custGeom>
            <a:rect b="b" l="l" r="r" t="t"/>
            <a:pathLst>
              <a:path extrusionOk="0" h="351292" w="351292">
                <a:moveTo>
                  <a:pt x="0" y="0"/>
                </a:moveTo>
                <a:lnTo>
                  <a:pt x="351292" y="0"/>
                </a:lnTo>
                <a:lnTo>
                  <a:pt x="351292" y="351292"/>
                </a:lnTo>
                <a:lnTo>
                  <a:pt x="0" y="3512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5" name="Google Shape;235;p10"/>
          <p:cNvSpPr txBox="1"/>
          <p:nvPr/>
        </p:nvSpPr>
        <p:spPr>
          <a:xfrm>
            <a:off x="8567411" y="6084429"/>
            <a:ext cx="3419073" cy="31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99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Francisca Silva</a:t>
            </a:r>
            <a:endParaRPr/>
          </a:p>
        </p:txBody>
      </p:sp>
      <p:sp>
        <p:nvSpPr>
          <p:cNvPr id="236" name="Google Shape;236;p10"/>
          <p:cNvSpPr txBox="1"/>
          <p:nvPr/>
        </p:nvSpPr>
        <p:spPr>
          <a:xfrm>
            <a:off x="8567411" y="6799658"/>
            <a:ext cx="4581067" cy="2933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F3367"/>
                </a:solidFill>
                <a:latin typeface="Nunito"/>
                <a:ea typeface="Nunito"/>
                <a:cs typeface="Nunito"/>
                <a:sym typeface="Nunito"/>
              </a:rPr>
              <a:t>franciscaisabel.botelhosilva@dbs.ie</a:t>
            </a:r>
            <a:endParaRPr/>
          </a:p>
        </p:txBody>
      </p:sp>
      <p:sp>
        <p:nvSpPr>
          <p:cNvPr id="237" name="Google Shape;237;p10"/>
          <p:cNvSpPr/>
          <p:nvPr/>
        </p:nvSpPr>
        <p:spPr>
          <a:xfrm>
            <a:off x="16045540" y="454986"/>
            <a:ext cx="1817140" cy="1817140"/>
          </a:xfrm>
          <a:custGeom>
            <a:rect b="b" l="l" r="r" t="t"/>
            <a:pathLst>
              <a:path extrusionOk="0" h="1817140" w="1817140">
                <a:moveTo>
                  <a:pt x="0" y="0"/>
                </a:moveTo>
                <a:lnTo>
                  <a:pt x="1817139" y="0"/>
                </a:lnTo>
                <a:lnTo>
                  <a:pt x="1817139" y="1817139"/>
                </a:lnTo>
                <a:lnTo>
                  <a:pt x="0" y="18171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8" name="Google Shape;238;p10"/>
          <p:cNvSpPr/>
          <p:nvPr/>
        </p:nvSpPr>
        <p:spPr>
          <a:xfrm>
            <a:off x="14800493" y="944946"/>
            <a:ext cx="837219" cy="837219"/>
          </a:xfrm>
          <a:custGeom>
            <a:rect b="b" l="l" r="r" t="t"/>
            <a:pathLst>
              <a:path extrusionOk="0" h="837219" w="837219">
                <a:moveTo>
                  <a:pt x="0" y="0"/>
                </a:moveTo>
                <a:lnTo>
                  <a:pt x="837219" y="0"/>
                </a:lnTo>
                <a:lnTo>
                  <a:pt x="837219" y="837219"/>
                </a:lnTo>
                <a:lnTo>
                  <a:pt x="0" y="837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