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7" r:id="rId20"/>
    <p:sldId id="275" r:id="rId21"/>
  </p:sldIdLst>
  <p:sldSz cx="18288000" cy="10287000"/>
  <p:notesSz cx="6858000" cy="9144000"/>
  <p:embeddedFontLst>
    <p:embeddedFont>
      <p:font typeface="Bliss" panose="02000506030000020004" pitchFamily="50" charset="0"/>
      <p:regular r:id="rId22"/>
      <p:bold r:id="rId23"/>
      <p:italic r:id="rId24"/>
      <p:boldItalic r:id="rId25"/>
    </p:embeddedFont>
    <p:embeddedFont>
      <p:font typeface="Bliss Bold" panose="020B0604020202020204" charset="0"/>
      <p:regular r:id="rId26"/>
    </p:embeddedFont>
    <p:embeddedFont>
      <p:font typeface="Calibri (MS)" panose="020B0604020202020204" charset="0"/>
      <p:regular r:id="rId27"/>
    </p:embeddedFont>
    <p:embeddedFont>
      <p:font typeface="Calibri (MS) Italics" panose="020B0604020202020204" charset="0"/>
      <p:regular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56D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8259664-4045-4E4E-80A4-5E131D1FD3AB}" v="7" dt="2026-03-18T12:42:06.74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0" d="100"/>
          <a:sy n="70" d="100"/>
        </p:scale>
        <p:origin x="774"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33"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font" Target="fonts/font7.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viewProps" Target="view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mma Rothwell" userId="ff9bdd8f-00e2-486e-8245-3ffaa04828e5" providerId="ADAL" clId="{822E5ED7-6943-4220-9797-D1C46273441E}"/>
    <pc:docChg chg="undo custSel addSld delSld modSld">
      <pc:chgData name="Emma Rothwell" userId="ff9bdd8f-00e2-486e-8245-3ffaa04828e5" providerId="ADAL" clId="{822E5ED7-6943-4220-9797-D1C46273441E}" dt="2026-03-18T12:42:06.740" v="54" actId="165"/>
      <pc:docMkLst>
        <pc:docMk/>
      </pc:docMkLst>
      <pc:sldChg chg="modSp mod">
        <pc:chgData name="Emma Rothwell" userId="ff9bdd8f-00e2-486e-8245-3ffaa04828e5" providerId="ADAL" clId="{822E5ED7-6943-4220-9797-D1C46273441E}" dt="2026-03-18T09:42:53.702" v="1" actId="1076"/>
        <pc:sldMkLst>
          <pc:docMk/>
          <pc:sldMk cId="0" sldId="265"/>
        </pc:sldMkLst>
        <pc:spChg chg="mod">
          <ac:chgData name="Emma Rothwell" userId="ff9bdd8f-00e2-486e-8245-3ffaa04828e5" providerId="ADAL" clId="{822E5ED7-6943-4220-9797-D1C46273441E}" dt="2026-03-18T09:42:53.702" v="1" actId="1076"/>
          <ac:spMkLst>
            <pc:docMk/>
            <pc:sldMk cId="0" sldId="265"/>
            <ac:spMk id="8" creationId="{00000000-0000-0000-0000-000000000000}"/>
          </ac:spMkLst>
        </pc:spChg>
      </pc:sldChg>
      <pc:sldChg chg="modSp mod">
        <pc:chgData name="Emma Rothwell" userId="ff9bdd8f-00e2-486e-8245-3ffaa04828e5" providerId="ADAL" clId="{822E5ED7-6943-4220-9797-D1C46273441E}" dt="2026-03-18T09:47:56.871" v="7" actId="1036"/>
        <pc:sldMkLst>
          <pc:docMk/>
          <pc:sldMk cId="0" sldId="272"/>
        </pc:sldMkLst>
        <pc:spChg chg="mod">
          <ac:chgData name="Emma Rothwell" userId="ff9bdd8f-00e2-486e-8245-3ffaa04828e5" providerId="ADAL" clId="{822E5ED7-6943-4220-9797-D1C46273441E}" dt="2026-03-18T09:47:56.871" v="7" actId="1036"/>
          <ac:spMkLst>
            <pc:docMk/>
            <pc:sldMk cId="0" sldId="272"/>
            <ac:spMk id="5" creationId="{00000000-0000-0000-0000-000000000000}"/>
          </ac:spMkLst>
        </pc:spChg>
        <pc:spChg chg="mod">
          <ac:chgData name="Emma Rothwell" userId="ff9bdd8f-00e2-486e-8245-3ffaa04828e5" providerId="ADAL" clId="{822E5ED7-6943-4220-9797-D1C46273441E}" dt="2026-03-18T09:47:56.871" v="7" actId="1036"/>
          <ac:spMkLst>
            <pc:docMk/>
            <pc:sldMk cId="0" sldId="272"/>
            <ac:spMk id="6" creationId="{00000000-0000-0000-0000-000000000000}"/>
          </ac:spMkLst>
        </pc:spChg>
      </pc:sldChg>
      <pc:sldChg chg="addSp delSp modSp del mod">
        <pc:chgData name="Emma Rothwell" userId="ff9bdd8f-00e2-486e-8245-3ffaa04828e5" providerId="ADAL" clId="{822E5ED7-6943-4220-9797-D1C46273441E}" dt="2026-03-18T12:34:13.574" v="35" actId="47"/>
        <pc:sldMkLst>
          <pc:docMk/>
          <pc:sldMk cId="0" sldId="274"/>
        </pc:sldMkLst>
        <pc:spChg chg="del">
          <ac:chgData name="Emma Rothwell" userId="ff9bdd8f-00e2-486e-8245-3ffaa04828e5" providerId="ADAL" clId="{822E5ED7-6943-4220-9797-D1C46273441E}" dt="2026-03-18T12:20:18.964" v="8" actId="478"/>
          <ac:spMkLst>
            <pc:docMk/>
            <pc:sldMk cId="0" sldId="274"/>
            <ac:spMk id="5" creationId="{00000000-0000-0000-0000-000000000000}"/>
          </ac:spMkLst>
        </pc:spChg>
        <pc:spChg chg="add mod">
          <ac:chgData name="Emma Rothwell" userId="ff9bdd8f-00e2-486e-8245-3ffaa04828e5" providerId="ADAL" clId="{822E5ED7-6943-4220-9797-D1C46273441E}" dt="2026-03-18T12:21:07.822" v="22" actId="14100"/>
          <ac:spMkLst>
            <pc:docMk/>
            <pc:sldMk cId="0" sldId="274"/>
            <ac:spMk id="7" creationId="{196418A9-8091-768B-EDB2-AE25F8DC5514}"/>
          </ac:spMkLst>
        </pc:spChg>
        <pc:spChg chg="add mod">
          <ac:chgData name="Emma Rothwell" userId="ff9bdd8f-00e2-486e-8245-3ffaa04828e5" providerId="ADAL" clId="{822E5ED7-6943-4220-9797-D1C46273441E}" dt="2026-03-18T12:21:22.013" v="26" actId="13822"/>
          <ac:spMkLst>
            <pc:docMk/>
            <pc:sldMk cId="0" sldId="274"/>
            <ac:spMk id="8" creationId="{BC81F2DD-C3C7-92C4-72D3-554D8A89939A}"/>
          </ac:spMkLst>
        </pc:spChg>
        <pc:spChg chg="add mod">
          <ac:chgData name="Emma Rothwell" userId="ff9bdd8f-00e2-486e-8245-3ffaa04828e5" providerId="ADAL" clId="{822E5ED7-6943-4220-9797-D1C46273441E}" dt="2026-03-18T12:21:54.999" v="31" actId="14100"/>
          <ac:spMkLst>
            <pc:docMk/>
            <pc:sldMk cId="0" sldId="274"/>
            <ac:spMk id="9" creationId="{FBE1DC48-64CA-F584-577D-9924ACCA146E}"/>
          </ac:spMkLst>
        </pc:spChg>
        <pc:spChg chg="add mod">
          <ac:chgData name="Emma Rothwell" userId="ff9bdd8f-00e2-486e-8245-3ffaa04828e5" providerId="ADAL" clId="{822E5ED7-6943-4220-9797-D1C46273441E}" dt="2026-03-18T12:21:44.975" v="29" actId="13822"/>
          <ac:spMkLst>
            <pc:docMk/>
            <pc:sldMk cId="0" sldId="274"/>
            <ac:spMk id="10" creationId="{F31A8D79-AC14-71EA-B7DA-CAB0D5C43FD2}"/>
          </ac:spMkLst>
        </pc:spChg>
        <pc:picChg chg="add">
          <ac:chgData name="Emma Rothwell" userId="ff9bdd8f-00e2-486e-8245-3ffaa04828e5" providerId="ADAL" clId="{822E5ED7-6943-4220-9797-D1C46273441E}" dt="2026-03-18T12:34:07.992" v="33"/>
          <ac:picMkLst>
            <pc:docMk/>
            <pc:sldMk cId="0" sldId="274"/>
            <ac:picMk id="11" creationId="{BDBFB9C6-E0C4-CBCA-2E27-2C6BDF3FFC5B}"/>
          </ac:picMkLst>
        </pc:picChg>
      </pc:sldChg>
      <pc:sldChg chg="add del setBg">
        <pc:chgData name="Emma Rothwell" userId="ff9bdd8f-00e2-486e-8245-3ffaa04828e5" providerId="ADAL" clId="{822E5ED7-6943-4220-9797-D1C46273441E}" dt="2026-03-18T12:34:14.838" v="36" actId="47"/>
        <pc:sldMkLst>
          <pc:docMk/>
          <pc:sldMk cId="0" sldId="276"/>
        </pc:sldMkLst>
      </pc:sldChg>
      <pc:sldChg chg="delSp modSp add mod">
        <pc:chgData name="Emma Rothwell" userId="ff9bdd8f-00e2-486e-8245-3ffaa04828e5" providerId="ADAL" clId="{822E5ED7-6943-4220-9797-D1C46273441E}" dt="2026-03-18T12:42:06.740" v="54" actId="165"/>
        <pc:sldMkLst>
          <pc:docMk/>
          <pc:sldMk cId="0" sldId="277"/>
        </pc:sldMkLst>
        <pc:spChg chg="mod">
          <ac:chgData name="Emma Rothwell" userId="ff9bdd8f-00e2-486e-8245-3ffaa04828e5" providerId="ADAL" clId="{822E5ED7-6943-4220-9797-D1C46273441E}" dt="2026-03-18T12:34:39.188" v="42" actId="1076"/>
          <ac:spMkLst>
            <pc:docMk/>
            <pc:sldMk cId="0" sldId="277"/>
            <ac:spMk id="5" creationId="{00000000-0000-0000-0000-000000000000}"/>
          </ac:spMkLst>
        </pc:spChg>
        <pc:spChg chg="mod topLvl">
          <ac:chgData name="Emma Rothwell" userId="ff9bdd8f-00e2-486e-8245-3ffaa04828e5" providerId="ADAL" clId="{822E5ED7-6943-4220-9797-D1C46273441E}" dt="2026-03-18T12:42:06.740" v="54" actId="165"/>
          <ac:spMkLst>
            <pc:docMk/>
            <pc:sldMk cId="0" sldId="277"/>
            <ac:spMk id="7" creationId="{00000000-0000-0000-0000-000000000000}"/>
          </ac:spMkLst>
        </pc:spChg>
        <pc:spChg chg="mod topLvl">
          <ac:chgData name="Emma Rothwell" userId="ff9bdd8f-00e2-486e-8245-3ffaa04828e5" providerId="ADAL" clId="{822E5ED7-6943-4220-9797-D1C46273441E}" dt="2026-03-18T12:42:06.740" v="54" actId="165"/>
          <ac:spMkLst>
            <pc:docMk/>
            <pc:sldMk cId="0" sldId="277"/>
            <ac:spMk id="8" creationId="{00000000-0000-0000-0000-000000000000}"/>
          </ac:spMkLst>
        </pc:spChg>
        <pc:spChg chg="mod topLvl">
          <ac:chgData name="Emma Rothwell" userId="ff9bdd8f-00e2-486e-8245-3ffaa04828e5" providerId="ADAL" clId="{822E5ED7-6943-4220-9797-D1C46273441E}" dt="2026-03-18T12:42:06.740" v="54" actId="165"/>
          <ac:spMkLst>
            <pc:docMk/>
            <pc:sldMk cId="0" sldId="277"/>
            <ac:spMk id="9" creationId="{00000000-0000-0000-0000-000000000000}"/>
          </ac:spMkLst>
        </pc:spChg>
        <pc:spChg chg="mod topLvl">
          <ac:chgData name="Emma Rothwell" userId="ff9bdd8f-00e2-486e-8245-3ffaa04828e5" providerId="ADAL" clId="{822E5ED7-6943-4220-9797-D1C46273441E}" dt="2026-03-18T12:42:06.740" v="54" actId="165"/>
          <ac:spMkLst>
            <pc:docMk/>
            <pc:sldMk cId="0" sldId="277"/>
            <ac:spMk id="10" creationId="{00000000-0000-0000-0000-000000000000}"/>
          </ac:spMkLst>
        </pc:spChg>
        <pc:spChg chg="mod topLvl">
          <ac:chgData name="Emma Rothwell" userId="ff9bdd8f-00e2-486e-8245-3ffaa04828e5" providerId="ADAL" clId="{822E5ED7-6943-4220-9797-D1C46273441E}" dt="2026-03-18T12:42:06.740" v="54" actId="165"/>
          <ac:spMkLst>
            <pc:docMk/>
            <pc:sldMk cId="0" sldId="277"/>
            <ac:spMk id="11" creationId="{00000000-0000-0000-0000-000000000000}"/>
          </ac:spMkLst>
        </pc:spChg>
        <pc:spChg chg="mod">
          <ac:chgData name="Emma Rothwell" userId="ff9bdd8f-00e2-486e-8245-3ffaa04828e5" providerId="ADAL" clId="{822E5ED7-6943-4220-9797-D1C46273441E}" dt="2026-03-18T12:37:26.880" v="53" actId="1076"/>
          <ac:spMkLst>
            <pc:docMk/>
            <pc:sldMk cId="0" sldId="277"/>
            <ac:spMk id="12" creationId="{00000000-0000-0000-0000-000000000000}"/>
          </ac:spMkLst>
        </pc:spChg>
        <pc:grpChg chg="del mod">
          <ac:chgData name="Emma Rothwell" userId="ff9bdd8f-00e2-486e-8245-3ffaa04828e5" providerId="ADAL" clId="{822E5ED7-6943-4220-9797-D1C46273441E}" dt="2026-03-18T12:42:06.740" v="54" actId="165"/>
          <ac:grpSpMkLst>
            <pc:docMk/>
            <pc:sldMk cId="0" sldId="277"/>
            <ac:grpSpMk id="6" creationId="{00000000-0000-0000-0000-000000000000}"/>
          </ac:grpSpMkLst>
        </pc:gr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3/18/2026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3/18/2026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3/18/2026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3/18/2026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sv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svg"/></Relationships>
</file>

<file path=ppt/slides/_rels/slide4.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13.png"/><Relationship Id="rId18" Type="http://schemas.openxmlformats.org/officeDocument/2006/relationships/image" Target="../media/image18.svg"/><Relationship Id="rId3" Type="http://schemas.openxmlformats.org/officeDocument/2006/relationships/image" Target="../media/image2.png"/><Relationship Id="rId21" Type="http://schemas.openxmlformats.org/officeDocument/2006/relationships/image" Target="../media/image21.svg"/><Relationship Id="rId7" Type="http://schemas.openxmlformats.org/officeDocument/2006/relationships/image" Target="../media/image7.png"/><Relationship Id="rId12" Type="http://schemas.openxmlformats.org/officeDocument/2006/relationships/image" Target="../media/image12.svg"/><Relationship Id="rId17" Type="http://schemas.openxmlformats.org/officeDocument/2006/relationships/image" Target="../media/image17.png"/><Relationship Id="rId2" Type="http://schemas.openxmlformats.org/officeDocument/2006/relationships/image" Target="../media/image1.png"/><Relationship Id="rId16" Type="http://schemas.openxmlformats.org/officeDocument/2006/relationships/image" Target="../media/image16.svg"/><Relationship Id="rId20"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5.svg"/><Relationship Id="rId11" Type="http://schemas.openxmlformats.org/officeDocument/2006/relationships/image" Target="../media/image11.png"/><Relationship Id="rId5" Type="http://schemas.openxmlformats.org/officeDocument/2006/relationships/image" Target="../media/image4.png"/><Relationship Id="rId15" Type="http://schemas.openxmlformats.org/officeDocument/2006/relationships/image" Target="../media/image15.png"/><Relationship Id="rId23" Type="http://schemas.openxmlformats.org/officeDocument/2006/relationships/image" Target="../media/image23.png"/><Relationship Id="rId10" Type="http://schemas.openxmlformats.org/officeDocument/2006/relationships/image" Target="../media/image10.svg"/><Relationship Id="rId19" Type="http://schemas.openxmlformats.org/officeDocument/2006/relationships/image" Target="../media/image19.png"/><Relationship Id="rId4" Type="http://schemas.openxmlformats.org/officeDocument/2006/relationships/image" Target="../media/image3.svg"/><Relationship Id="rId9" Type="http://schemas.openxmlformats.org/officeDocument/2006/relationships/image" Target="../media/image9.png"/><Relationship Id="rId14" Type="http://schemas.openxmlformats.org/officeDocument/2006/relationships/image" Target="../media/image14.svg"/><Relationship Id="rId22" Type="http://schemas.openxmlformats.org/officeDocument/2006/relationships/image" Target="../media/image22.png"/></Relationships>
</file>

<file path=ppt/slides/_rels/slide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slideLayout" Target="../slideLayouts/slideLayout7.xml"/><Relationship Id="rId7" Type="http://schemas.openxmlformats.org/officeDocument/2006/relationships/image" Target="../media/image4.png"/><Relationship Id="rId12" Type="http://schemas.openxmlformats.org/officeDocument/2006/relationships/image" Target="../media/image30.jpeg"/><Relationship Id="rId2" Type="http://schemas.microsoft.com/office/2007/relationships/media" Target="../media/media1.mp4"/><Relationship Id="rId1" Type="http://schemas.openxmlformats.org/officeDocument/2006/relationships/video" Target="NULL" TargetMode="External"/><Relationship Id="rId6" Type="http://schemas.openxmlformats.org/officeDocument/2006/relationships/image" Target="../media/image3.svg"/><Relationship Id="rId11" Type="http://schemas.openxmlformats.org/officeDocument/2006/relationships/image" Target="../media/image29.jpeg"/><Relationship Id="rId5" Type="http://schemas.openxmlformats.org/officeDocument/2006/relationships/image" Target="../media/image2.png"/><Relationship Id="rId10" Type="http://schemas.openxmlformats.org/officeDocument/2006/relationships/image" Target="../media/image28.png"/><Relationship Id="rId4" Type="http://schemas.openxmlformats.org/officeDocument/2006/relationships/image" Target="../media/image1.png"/><Relationship Id="rId9" Type="http://schemas.openxmlformats.org/officeDocument/2006/relationships/image" Target="../media/image27.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svg"/><Relationship Id="rId2" Type="http://schemas.openxmlformats.org/officeDocument/2006/relationships/image" Target="../media/image31.pn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sv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slideLayout" Target="../slideLayouts/slideLayout7.xml"/><Relationship Id="rId7" Type="http://schemas.openxmlformats.org/officeDocument/2006/relationships/image" Target="../media/image4.png"/><Relationship Id="rId12" Type="http://schemas.openxmlformats.org/officeDocument/2006/relationships/image" Target="../media/image35.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3.svg"/><Relationship Id="rId11" Type="http://schemas.openxmlformats.org/officeDocument/2006/relationships/image" Target="../media/image34.svg"/><Relationship Id="rId5" Type="http://schemas.openxmlformats.org/officeDocument/2006/relationships/image" Target="../media/image2.png"/><Relationship Id="rId10" Type="http://schemas.openxmlformats.org/officeDocument/2006/relationships/image" Target="../media/image33.png"/><Relationship Id="rId4" Type="http://schemas.openxmlformats.org/officeDocument/2006/relationships/image" Target="../media/image1.png"/><Relationship Id="rId9" Type="http://schemas.openxmlformats.org/officeDocument/2006/relationships/image" Target="../media/image32.jpeg"/></Relationships>
</file>

<file path=ppt/slides/_rels/slide10.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image" Target="../media/image2.png"/><Relationship Id="rId7" Type="http://schemas.openxmlformats.org/officeDocument/2006/relationships/image" Target="../media/image3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39.svg"/><Relationship Id="rId4" Type="http://schemas.openxmlformats.org/officeDocument/2006/relationships/image" Target="../media/image3.svg"/><Relationship Id="rId9" Type="http://schemas.openxmlformats.org/officeDocument/2006/relationships/image" Target="../media/image38.png"/></Relationships>
</file>

<file path=ppt/slides/_rels/slide11.xml.rels><?xml version="1.0" encoding="UTF-8" standalone="yes"?>
<Relationships xmlns="http://schemas.openxmlformats.org/package/2006/relationships"><Relationship Id="rId8" Type="http://schemas.openxmlformats.org/officeDocument/2006/relationships/hyperlink" Target="mailto:library@ria.ie" TargetMode="External"/><Relationship Id="rId3" Type="http://schemas.openxmlformats.org/officeDocument/2006/relationships/image" Target="../media/image1.png"/><Relationship Id="rId7" Type="http://schemas.openxmlformats.org/officeDocument/2006/relationships/image" Target="../media/image5.svg"/><Relationship Id="rId2" Type="http://schemas.openxmlformats.org/officeDocument/2006/relationships/image" Target="../media/image40.pn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sv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image" Target="../media/image2.png"/><Relationship Id="rId7" Type="http://schemas.openxmlformats.org/officeDocument/2006/relationships/image" Target="../media/image4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45.svg"/><Relationship Id="rId4" Type="http://schemas.openxmlformats.org/officeDocument/2006/relationships/image" Target="../media/image3.svg"/><Relationship Id="rId9" Type="http://schemas.openxmlformats.org/officeDocument/2006/relationships/image" Target="../media/image44.png"/></Relationships>
</file>

<file path=ppt/slides/_rels/slide14.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2.png"/><Relationship Id="rId7" Type="http://schemas.openxmlformats.org/officeDocument/2006/relationships/image" Target="../media/image4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49.png"/><Relationship Id="rId4" Type="http://schemas.openxmlformats.org/officeDocument/2006/relationships/image" Target="../media/image3.svg"/><Relationship Id="rId9" Type="http://schemas.openxmlformats.org/officeDocument/2006/relationships/image" Target="../media/image48.png"/></Relationships>
</file>

<file path=ppt/slides/_rels/slide1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image" Target="../media/image53.svg"/><Relationship Id="rId3" Type="http://schemas.openxmlformats.org/officeDocument/2006/relationships/image" Target="../media/image2.png"/><Relationship Id="rId7" Type="http://schemas.openxmlformats.org/officeDocument/2006/relationships/image" Target="../media/image5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55.svg"/><Relationship Id="rId4" Type="http://schemas.openxmlformats.org/officeDocument/2006/relationships/image" Target="../media/image3.svg"/><Relationship Id="rId9" Type="http://schemas.openxmlformats.org/officeDocument/2006/relationships/image" Target="../media/image54.png"/></Relationships>
</file>

<file path=ppt/slides/_rels/slide17.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2.png"/><Relationship Id="rId7" Type="http://schemas.openxmlformats.org/officeDocument/2006/relationships/image" Target="../media/image5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svg"/></Relationships>
</file>

<file path=ppt/slides/_rels/slide1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2.png"/><Relationship Id="rId7" Type="http://schemas.openxmlformats.org/officeDocument/2006/relationships/image" Target="../media/image60.png"/><Relationship Id="rId2" Type="http://schemas.openxmlformats.org/officeDocument/2006/relationships/image" Target="../media/image58.png"/><Relationship Id="rId1" Type="http://schemas.openxmlformats.org/officeDocument/2006/relationships/slideLayout" Target="../slideLayouts/slideLayout7.xml"/><Relationship Id="rId6" Type="http://schemas.openxmlformats.org/officeDocument/2006/relationships/image" Target="../media/image59.svg"/><Relationship Id="rId5" Type="http://schemas.openxmlformats.org/officeDocument/2006/relationships/image" Target="../media/image4.png"/><Relationship Id="rId4" Type="http://schemas.openxmlformats.org/officeDocument/2006/relationships/image" Target="../media/image3.svg"/><Relationship Id="rId9" Type="http://schemas.openxmlformats.org/officeDocument/2006/relationships/image" Target="../media/image62.sv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726CB2"/>
        </a:solidFill>
        <a:effectLst/>
      </p:bgPr>
    </p:bg>
    <p:spTree>
      <p:nvGrpSpPr>
        <p:cNvPr id="1" name=""/>
        <p:cNvGrpSpPr/>
        <p:nvPr/>
      </p:nvGrpSpPr>
      <p:grpSpPr>
        <a:xfrm>
          <a:off x="0" y="0"/>
          <a:ext cx="0" cy="0"/>
          <a:chOff x="0" y="0"/>
          <a:chExt cx="0" cy="0"/>
        </a:xfrm>
      </p:grpSpPr>
      <p:sp>
        <p:nvSpPr>
          <p:cNvPr id="2" name="Freeform 2"/>
          <p:cNvSpPr/>
          <p:nvPr/>
        </p:nvSpPr>
        <p:spPr>
          <a:xfrm>
            <a:off x="12526998" y="8916177"/>
            <a:ext cx="5577003" cy="1172625"/>
          </a:xfrm>
          <a:custGeom>
            <a:avLst/>
            <a:gdLst/>
            <a:ahLst/>
            <a:cxnLst/>
            <a:rect l="l" t="t" r="r" b="b"/>
            <a:pathLst>
              <a:path w="5577003" h="1172625">
                <a:moveTo>
                  <a:pt x="0" y="0"/>
                </a:moveTo>
                <a:lnTo>
                  <a:pt x="5577002" y="0"/>
                </a:lnTo>
                <a:lnTo>
                  <a:pt x="5577002" y="1172625"/>
                </a:lnTo>
                <a:lnTo>
                  <a:pt x="0" y="1172625"/>
                </a:lnTo>
                <a:lnTo>
                  <a:pt x="0" y="0"/>
                </a:lnTo>
                <a:close/>
              </a:path>
            </a:pathLst>
          </a:custGeom>
          <a:blipFill>
            <a:blip r:embed="rId2"/>
            <a:stretch>
              <a:fillRect/>
            </a:stretch>
          </a:blipFill>
        </p:spPr>
        <p:txBody>
          <a:bodyPr/>
          <a:lstStyle/>
          <a:p>
            <a:endParaRPr lang="en-US"/>
          </a:p>
        </p:txBody>
      </p:sp>
      <p:grpSp>
        <p:nvGrpSpPr>
          <p:cNvPr id="3" name="Group 3"/>
          <p:cNvGrpSpPr/>
          <p:nvPr/>
        </p:nvGrpSpPr>
        <p:grpSpPr>
          <a:xfrm>
            <a:off x="1010665" y="1527863"/>
            <a:ext cx="15723039" cy="7231274"/>
            <a:chOff x="0" y="0"/>
            <a:chExt cx="20964053" cy="9641698"/>
          </a:xfrm>
        </p:grpSpPr>
        <p:sp>
          <p:nvSpPr>
            <p:cNvPr id="4" name="Freeform 4"/>
            <p:cNvSpPr/>
            <p:nvPr/>
          </p:nvSpPr>
          <p:spPr>
            <a:xfrm>
              <a:off x="15024350" y="0"/>
              <a:ext cx="5939703" cy="9176507"/>
            </a:xfrm>
            <a:custGeom>
              <a:avLst/>
              <a:gdLst/>
              <a:ahLst/>
              <a:cxnLst/>
              <a:rect l="l" t="t" r="r" b="b"/>
              <a:pathLst>
                <a:path w="5939703" h="9176507">
                  <a:moveTo>
                    <a:pt x="0" y="0"/>
                  </a:moveTo>
                  <a:lnTo>
                    <a:pt x="5939703" y="0"/>
                  </a:lnTo>
                  <a:lnTo>
                    <a:pt x="5939703" y="9176507"/>
                  </a:lnTo>
                  <a:lnTo>
                    <a:pt x="0" y="9176507"/>
                  </a:lnTo>
                  <a:lnTo>
                    <a:pt x="0" y="0"/>
                  </a:lnTo>
                  <a:close/>
                </a:path>
              </a:pathLst>
            </a:custGeom>
            <a:blipFill>
              <a:blip r:embed="rId3">
                <a:alphaModFix amt="9999"/>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p:cNvSpPr/>
            <p:nvPr/>
          </p:nvSpPr>
          <p:spPr>
            <a:xfrm>
              <a:off x="0" y="0"/>
              <a:ext cx="10844446" cy="9641698"/>
            </a:xfrm>
            <a:custGeom>
              <a:avLst/>
              <a:gdLst/>
              <a:ahLst/>
              <a:cxnLst/>
              <a:rect l="l" t="t" r="r" b="b"/>
              <a:pathLst>
                <a:path w="10844446" h="9641698">
                  <a:moveTo>
                    <a:pt x="0" y="0"/>
                  </a:moveTo>
                  <a:lnTo>
                    <a:pt x="10844446" y="0"/>
                  </a:lnTo>
                  <a:lnTo>
                    <a:pt x="10844446" y="9641698"/>
                  </a:lnTo>
                  <a:lnTo>
                    <a:pt x="0" y="9641698"/>
                  </a:lnTo>
                  <a:lnTo>
                    <a:pt x="0" y="0"/>
                  </a:lnTo>
                  <a:close/>
                </a:path>
              </a:pathLst>
            </a:custGeom>
            <a:blipFill>
              <a:blip r:embed="rId5">
                <a:alphaModFix amt="12000"/>
                <a:extLst>
                  <a:ext uri="{96DAC541-7B7A-43D3-8B79-37D633B846F1}">
                    <asvg:svgBlip xmlns:asvg="http://schemas.microsoft.com/office/drawing/2016/SVG/main" r:embed="rId6"/>
                  </a:ext>
                </a:extLst>
              </a:blip>
              <a:stretch>
                <a:fillRect/>
              </a:stretch>
            </a:blipFill>
          </p:spPr>
          <p:txBody>
            <a:bodyPr/>
            <a:lstStyle/>
            <a:p>
              <a:endParaRPr lang="en-US"/>
            </a:p>
          </p:txBody>
        </p:sp>
      </p:grpSp>
      <p:sp>
        <p:nvSpPr>
          <p:cNvPr id="6" name="TextBox 6"/>
          <p:cNvSpPr txBox="1"/>
          <p:nvPr/>
        </p:nvSpPr>
        <p:spPr>
          <a:xfrm>
            <a:off x="1028700" y="3858995"/>
            <a:ext cx="16544032" cy="3081022"/>
          </a:xfrm>
          <a:prstGeom prst="rect">
            <a:avLst/>
          </a:prstGeom>
        </p:spPr>
        <p:txBody>
          <a:bodyPr lIns="0" tIns="0" rIns="0" bIns="0" rtlCol="0" anchor="t">
            <a:spAutoFit/>
          </a:bodyPr>
          <a:lstStyle/>
          <a:p>
            <a:pPr algn="ctr">
              <a:lnSpc>
                <a:spcPts val="10359"/>
              </a:lnSpc>
            </a:pPr>
            <a:r>
              <a:rPr lang="en-US" sz="7399" b="1">
                <a:solidFill>
                  <a:srgbClr val="FFFFFF"/>
                </a:solidFill>
                <a:latin typeface="Bliss Bold"/>
                <a:ea typeface="Bliss Bold"/>
                <a:cs typeface="Bliss Bold"/>
                <a:sym typeface="Bliss Bold"/>
              </a:rPr>
              <a:t>Cardigans and Communications:</a:t>
            </a:r>
          </a:p>
          <a:p>
            <a:pPr algn="ctr">
              <a:lnSpc>
                <a:spcPts val="6999"/>
              </a:lnSpc>
            </a:pPr>
            <a:endParaRPr lang="en-US" sz="7399" b="1">
              <a:solidFill>
                <a:srgbClr val="FFFFFF"/>
              </a:solidFill>
              <a:latin typeface="Bliss Bold"/>
              <a:ea typeface="Bliss Bold"/>
              <a:cs typeface="Bliss Bold"/>
              <a:sym typeface="Bliss Bold"/>
            </a:endParaRPr>
          </a:p>
          <a:p>
            <a:pPr algn="ctr">
              <a:lnSpc>
                <a:spcPts val="6999"/>
              </a:lnSpc>
            </a:pPr>
            <a:r>
              <a:rPr lang="en-US" sz="4999" b="1">
                <a:solidFill>
                  <a:srgbClr val="FFFFFF"/>
                </a:solidFill>
                <a:latin typeface="Bliss Bold"/>
                <a:ea typeface="Bliss Bold"/>
                <a:cs typeface="Bliss Bold"/>
                <a:sym typeface="Bliss Bold"/>
              </a:rPr>
              <a:t>balancing traditional curation with outreach demands in 2026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726CB2"/>
        </a:solidFill>
        <a:effectLst/>
      </p:bgPr>
    </p:bg>
    <p:spTree>
      <p:nvGrpSpPr>
        <p:cNvPr id="1" name=""/>
        <p:cNvGrpSpPr/>
        <p:nvPr/>
      </p:nvGrpSpPr>
      <p:grpSpPr>
        <a:xfrm>
          <a:off x="0" y="0"/>
          <a:ext cx="0" cy="0"/>
          <a:chOff x="0" y="0"/>
          <a:chExt cx="0" cy="0"/>
        </a:xfrm>
      </p:grpSpPr>
      <p:sp>
        <p:nvSpPr>
          <p:cNvPr id="2" name="Freeform 2"/>
          <p:cNvSpPr/>
          <p:nvPr/>
        </p:nvSpPr>
        <p:spPr>
          <a:xfrm>
            <a:off x="12526998" y="8916177"/>
            <a:ext cx="5577003" cy="1172625"/>
          </a:xfrm>
          <a:custGeom>
            <a:avLst/>
            <a:gdLst/>
            <a:ahLst/>
            <a:cxnLst/>
            <a:rect l="l" t="t" r="r" b="b"/>
            <a:pathLst>
              <a:path w="5577003" h="1172625">
                <a:moveTo>
                  <a:pt x="0" y="0"/>
                </a:moveTo>
                <a:lnTo>
                  <a:pt x="5577002" y="0"/>
                </a:lnTo>
                <a:lnTo>
                  <a:pt x="5577002" y="1172625"/>
                </a:lnTo>
                <a:lnTo>
                  <a:pt x="0" y="1172625"/>
                </a:lnTo>
                <a:lnTo>
                  <a:pt x="0" y="0"/>
                </a:lnTo>
                <a:close/>
              </a:path>
            </a:pathLst>
          </a:custGeom>
          <a:blipFill>
            <a:blip r:embed="rId2"/>
            <a:stretch>
              <a:fillRect/>
            </a:stretch>
          </a:blipFill>
        </p:spPr>
        <p:txBody>
          <a:bodyPr/>
          <a:lstStyle/>
          <a:p>
            <a:endParaRPr lang="en-US"/>
          </a:p>
        </p:txBody>
      </p:sp>
      <p:sp>
        <p:nvSpPr>
          <p:cNvPr id="3" name="Freeform 3"/>
          <p:cNvSpPr/>
          <p:nvPr/>
        </p:nvSpPr>
        <p:spPr>
          <a:xfrm>
            <a:off x="16228186" y="6612923"/>
            <a:ext cx="1566928" cy="2420816"/>
          </a:xfrm>
          <a:custGeom>
            <a:avLst/>
            <a:gdLst/>
            <a:ahLst/>
            <a:cxnLst/>
            <a:rect l="l" t="t" r="r" b="b"/>
            <a:pathLst>
              <a:path w="1566928" h="2420816">
                <a:moveTo>
                  <a:pt x="0" y="0"/>
                </a:moveTo>
                <a:lnTo>
                  <a:pt x="1566928" y="0"/>
                </a:lnTo>
                <a:lnTo>
                  <a:pt x="1566928" y="2420816"/>
                </a:lnTo>
                <a:lnTo>
                  <a:pt x="0" y="2420816"/>
                </a:lnTo>
                <a:lnTo>
                  <a:pt x="0" y="0"/>
                </a:lnTo>
                <a:close/>
              </a:path>
            </a:pathLst>
          </a:custGeom>
          <a:blipFill>
            <a:blip r:embed="rId3">
              <a:alphaModFix amt="15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a:off x="13250898" y="6542038"/>
            <a:ext cx="2860828" cy="2543536"/>
          </a:xfrm>
          <a:custGeom>
            <a:avLst/>
            <a:gdLst/>
            <a:ahLst/>
            <a:cxnLst/>
            <a:rect l="l" t="t" r="r" b="b"/>
            <a:pathLst>
              <a:path w="2860828" h="2543536">
                <a:moveTo>
                  <a:pt x="0" y="0"/>
                </a:moveTo>
                <a:lnTo>
                  <a:pt x="2860828" y="0"/>
                </a:lnTo>
                <a:lnTo>
                  <a:pt x="2860828" y="2543536"/>
                </a:lnTo>
                <a:lnTo>
                  <a:pt x="0" y="2543536"/>
                </a:lnTo>
                <a:lnTo>
                  <a:pt x="0" y="0"/>
                </a:lnTo>
                <a:close/>
              </a:path>
            </a:pathLst>
          </a:custGeom>
          <a:blipFill>
            <a:blip r:embed="rId5">
              <a:alphaModFix amt="23000"/>
              <a:extLst>
                <a:ext uri="{96DAC541-7B7A-43D3-8B79-37D633B846F1}">
                  <asvg:svgBlip xmlns:asvg="http://schemas.microsoft.com/office/drawing/2016/SVG/main" r:embed="rId6"/>
                </a:ext>
              </a:extLst>
            </a:blip>
            <a:stretch>
              <a:fillRect/>
            </a:stretch>
          </a:blipFill>
        </p:spPr>
        <p:txBody>
          <a:bodyPr/>
          <a:lstStyle/>
          <a:p>
            <a:endParaRPr lang="en-US"/>
          </a:p>
        </p:txBody>
      </p:sp>
      <p:sp>
        <p:nvSpPr>
          <p:cNvPr id="5" name="Freeform 5"/>
          <p:cNvSpPr/>
          <p:nvPr/>
        </p:nvSpPr>
        <p:spPr>
          <a:xfrm>
            <a:off x="830202" y="1487220"/>
            <a:ext cx="11926646" cy="6615562"/>
          </a:xfrm>
          <a:custGeom>
            <a:avLst/>
            <a:gdLst/>
            <a:ahLst/>
            <a:cxnLst/>
            <a:rect l="l" t="t" r="r" b="b"/>
            <a:pathLst>
              <a:path w="11926646" h="6615562">
                <a:moveTo>
                  <a:pt x="0" y="0"/>
                </a:moveTo>
                <a:lnTo>
                  <a:pt x="11926646" y="0"/>
                </a:lnTo>
                <a:lnTo>
                  <a:pt x="11926646" y="6615561"/>
                </a:lnTo>
                <a:lnTo>
                  <a:pt x="0" y="6615561"/>
                </a:lnTo>
                <a:lnTo>
                  <a:pt x="0" y="0"/>
                </a:lnTo>
                <a:close/>
              </a:path>
            </a:pathLst>
          </a:custGeom>
          <a:blipFill>
            <a:blip r:embed="rId7"/>
            <a:stretch>
              <a:fillRect/>
            </a:stretch>
          </a:blipFill>
        </p:spPr>
        <p:txBody>
          <a:bodyPr/>
          <a:lstStyle/>
          <a:p>
            <a:endParaRPr lang="en-US"/>
          </a:p>
        </p:txBody>
      </p:sp>
      <p:sp>
        <p:nvSpPr>
          <p:cNvPr id="6" name="TextBox 6"/>
          <p:cNvSpPr txBox="1"/>
          <p:nvPr/>
        </p:nvSpPr>
        <p:spPr>
          <a:xfrm>
            <a:off x="492886" y="8136878"/>
            <a:ext cx="3817998" cy="248401"/>
          </a:xfrm>
          <a:prstGeom prst="rect">
            <a:avLst/>
          </a:prstGeom>
        </p:spPr>
        <p:txBody>
          <a:bodyPr wrap="square" lIns="0" tIns="0" rIns="0" bIns="0" rtlCol="0" anchor="t">
            <a:spAutoFit/>
          </a:bodyPr>
          <a:lstStyle/>
          <a:p>
            <a:pPr algn="ctr">
              <a:lnSpc>
                <a:spcPts val="2099"/>
              </a:lnSpc>
            </a:pPr>
            <a:r>
              <a:rPr lang="en-US" sz="1499" dirty="0">
                <a:solidFill>
                  <a:srgbClr val="FFFFFF"/>
                </a:solidFill>
                <a:latin typeface="Bliss"/>
                <a:ea typeface="Bliss"/>
                <a:cs typeface="Bliss"/>
                <a:sym typeface="Bliss"/>
              </a:rPr>
              <a:t>Monsters University (Disney Pixar, 2013)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726CB2"/>
        </a:solidFill>
        <a:effectLst/>
      </p:bgPr>
    </p:bg>
    <p:spTree>
      <p:nvGrpSpPr>
        <p:cNvPr id="1" name=""/>
        <p:cNvGrpSpPr/>
        <p:nvPr/>
      </p:nvGrpSpPr>
      <p:grpSpPr>
        <a:xfrm>
          <a:off x="0" y="0"/>
          <a:ext cx="0" cy="0"/>
          <a:chOff x="0" y="0"/>
          <a:chExt cx="0" cy="0"/>
        </a:xfrm>
      </p:grpSpPr>
      <p:sp>
        <p:nvSpPr>
          <p:cNvPr id="2" name="TextBox 2"/>
          <p:cNvSpPr txBox="1"/>
          <p:nvPr/>
        </p:nvSpPr>
        <p:spPr>
          <a:xfrm>
            <a:off x="1209214" y="1665952"/>
            <a:ext cx="14120249" cy="5706381"/>
          </a:xfrm>
          <a:prstGeom prst="rect">
            <a:avLst/>
          </a:prstGeom>
        </p:spPr>
        <p:txBody>
          <a:bodyPr lIns="0" tIns="0" rIns="0" bIns="0" rtlCol="0" anchor="t">
            <a:spAutoFit/>
          </a:bodyPr>
          <a:lstStyle/>
          <a:p>
            <a:pPr marL="1767987" lvl="1" indent="-883994" algn="l">
              <a:lnSpc>
                <a:spcPts val="11464"/>
              </a:lnSpc>
              <a:buFont typeface="Arial"/>
              <a:buChar char="•"/>
            </a:pPr>
            <a:r>
              <a:rPr lang="en-US" sz="8188" b="1">
                <a:solidFill>
                  <a:srgbClr val="FFFFFF"/>
                </a:solidFill>
                <a:latin typeface="Bliss Bold"/>
                <a:ea typeface="Bliss Bold"/>
                <a:cs typeface="Bliss Bold"/>
                <a:sym typeface="Bliss Bold"/>
              </a:rPr>
              <a:t>Data collection and analysis</a:t>
            </a:r>
          </a:p>
          <a:p>
            <a:pPr marL="1767987" lvl="1" indent="-883994" algn="l">
              <a:lnSpc>
                <a:spcPts val="11464"/>
              </a:lnSpc>
              <a:buFont typeface="Arial"/>
              <a:buChar char="•"/>
            </a:pPr>
            <a:r>
              <a:rPr lang="en-US" sz="8188" b="1">
                <a:solidFill>
                  <a:srgbClr val="FFFFFF"/>
                </a:solidFill>
                <a:latin typeface="Bliss Bold"/>
                <a:ea typeface="Bliss Bold"/>
                <a:cs typeface="Bliss Bold"/>
                <a:sym typeface="Bliss Bold"/>
              </a:rPr>
              <a:t>Workflows</a:t>
            </a:r>
          </a:p>
          <a:p>
            <a:pPr marL="1767987" lvl="1" indent="-883994" algn="l">
              <a:lnSpc>
                <a:spcPts val="11464"/>
              </a:lnSpc>
              <a:buFont typeface="Arial"/>
              <a:buChar char="•"/>
            </a:pPr>
            <a:r>
              <a:rPr lang="en-US" sz="8188" b="1">
                <a:solidFill>
                  <a:srgbClr val="FFFFFF"/>
                </a:solidFill>
                <a:latin typeface="Bliss Bold"/>
                <a:ea typeface="Bliss Bold"/>
                <a:cs typeface="Bliss Bold"/>
                <a:sym typeface="Bliss Bold"/>
              </a:rPr>
              <a:t>Key partnerships</a:t>
            </a:r>
          </a:p>
          <a:p>
            <a:pPr marL="1767987" lvl="1" indent="-883994" algn="l">
              <a:lnSpc>
                <a:spcPts val="11464"/>
              </a:lnSpc>
              <a:buFont typeface="Arial"/>
              <a:buChar char="•"/>
            </a:pPr>
            <a:r>
              <a:rPr lang="en-US" sz="8188" b="1">
                <a:solidFill>
                  <a:srgbClr val="FFFFFF"/>
                </a:solidFill>
                <a:latin typeface="Bliss Bold"/>
                <a:ea typeface="Bliss Bold"/>
                <a:cs typeface="Bliss Bold"/>
                <a:sym typeface="Bliss Bold"/>
              </a:rPr>
              <a:t>Letting the stats speak</a:t>
            </a:r>
          </a:p>
        </p:txBody>
      </p:sp>
      <p:sp>
        <p:nvSpPr>
          <p:cNvPr id="3" name="Freeform 3"/>
          <p:cNvSpPr/>
          <p:nvPr/>
        </p:nvSpPr>
        <p:spPr>
          <a:xfrm>
            <a:off x="12526998" y="8916177"/>
            <a:ext cx="5577003" cy="1172625"/>
          </a:xfrm>
          <a:custGeom>
            <a:avLst/>
            <a:gdLst/>
            <a:ahLst/>
            <a:cxnLst/>
            <a:rect l="l" t="t" r="r" b="b"/>
            <a:pathLst>
              <a:path w="5577003" h="1172625">
                <a:moveTo>
                  <a:pt x="0" y="0"/>
                </a:moveTo>
                <a:lnTo>
                  <a:pt x="5577002" y="0"/>
                </a:lnTo>
                <a:lnTo>
                  <a:pt x="5577002" y="1172625"/>
                </a:lnTo>
                <a:lnTo>
                  <a:pt x="0" y="1172625"/>
                </a:lnTo>
                <a:lnTo>
                  <a:pt x="0" y="0"/>
                </a:lnTo>
                <a:close/>
              </a:path>
            </a:pathLst>
          </a:custGeom>
          <a:blipFill>
            <a:blip r:embed="rId2"/>
            <a:stretch>
              <a:fillRect/>
            </a:stretch>
          </a:blipFill>
        </p:spPr>
        <p:txBody>
          <a:bodyPr/>
          <a:lstStyle/>
          <a:p>
            <a:endParaRPr lang="en-US"/>
          </a:p>
        </p:txBody>
      </p:sp>
      <p:sp>
        <p:nvSpPr>
          <p:cNvPr id="4" name="Freeform 4"/>
          <p:cNvSpPr/>
          <p:nvPr/>
        </p:nvSpPr>
        <p:spPr>
          <a:xfrm>
            <a:off x="16228186" y="6612923"/>
            <a:ext cx="1566928" cy="2420816"/>
          </a:xfrm>
          <a:custGeom>
            <a:avLst/>
            <a:gdLst/>
            <a:ahLst/>
            <a:cxnLst/>
            <a:rect l="l" t="t" r="r" b="b"/>
            <a:pathLst>
              <a:path w="1566928" h="2420816">
                <a:moveTo>
                  <a:pt x="0" y="0"/>
                </a:moveTo>
                <a:lnTo>
                  <a:pt x="1566928" y="0"/>
                </a:lnTo>
                <a:lnTo>
                  <a:pt x="1566928" y="2420816"/>
                </a:lnTo>
                <a:lnTo>
                  <a:pt x="0" y="2420816"/>
                </a:lnTo>
                <a:lnTo>
                  <a:pt x="0" y="0"/>
                </a:lnTo>
                <a:close/>
              </a:path>
            </a:pathLst>
          </a:custGeom>
          <a:blipFill>
            <a:blip r:embed="rId3">
              <a:alphaModFix amt="15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p:cNvSpPr/>
          <p:nvPr/>
        </p:nvSpPr>
        <p:spPr>
          <a:xfrm>
            <a:off x="13250898" y="6542038"/>
            <a:ext cx="2860828" cy="2543536"/>
          </a:xfrm>
          <a:custGeom>
            <a:avLst/>
            <a:gdLst/>
            <a:ahLst/>
            <a:cxnLst/>
            <a:rect l="l" t="t" r="r" b="b"/>
            <a:pathLst>
              <a:path w="2860828" h="2543536">
                <a:moveTo>
                  <a:pt x="0" y="0"/>
                </a:moveTo>
                <a:lnTo>
                  <a:pt x="2860828" y="0"/>
                </a:lnTo>
                <a:lnTo>
                  <a:pt x="2860828" y="2543536"/>
                </a:lnTo>
                <a:lnTo>
                  <a:pt x="0" y="2543536"/>
                </a:lnTo>
                <a:lnTo>
                  <a:pt x="0" y="0"/>
                </a:lnTo>
                <a:close/>
              </a:path>
            </a:pathLst>
          </a:custGeom>
          <a:blipFill>
            <a:blip r:embed="rId5">
              <a:alphaModFix amt="23000"/>
              <a:extLst>
                <a:ext uri="{96DAC541-7B7A-43D3-8B79-37D633B846F1}">
                  <asvg:svgBlip xmlns:asvg="http://schemas.microsoft.com/office/drawing/2016/SVG/main" r:embed="rId6"/>
                </a:ext>
              </a:extLst>
            </a:blip>
            <a:stretch>
              <a:fillRect/>
            </a:stretch>
          </a:blipFill>
        </p:spPr>
        <p:txBody>
          <a:bodyPr/>
          <a:lstStyle/>
          <a:p>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726CB2"/>
        </a:solidFill>
        <a:effectLst/>
      </p:bgPr>
    </p:bg>
    <p:spTree>
      <p:nvGrpSpPr>
        <p:cNvPr id="1" name=""/>
        <p:cNvGrpSpPr/>
        <p:nvPr/>
      </p:nvGrpSpPr>
      <p:grpSpPr>
        <a:xfrm>
          <a:off x="0" y="0"/>
          <a:ext cx="0" cy="0"/>
          <a:chOff x="0" y="0"/>
          <a:chExt cx="0" cy="0"/>
        </a:xfrm>
      </p:grpSpPr>
      <p:sp>
        <p:nvSpPr>
          <p:cNvPr id="2" name="Freeform 2"/>
          <p:cNvSpPr/>
          <p:nvPr/>
        </p:nvSpPr>
        <p:spPr>
          <a:xfrm>
            <a:off x="12526998" y="8916177"/>
            <a:ext cx="5577003" cy="1172625"/>
          </a:xfrm>
          <a:custGeom>
            <a:avLst/>
            <a:gdLst/>
            <a:ahLst/>
            <a:cxnLst/>
            <a:rect l="l" t="t" r="r" b="b"/>
            <a:pathLst>
              <a:path w="5577003" h="1172625">
                <a:moveTo>
                  <a:pt x="0" y="0"/>
                </a:moveTo>
                <a:lnTo>
                  <a:pt x="5577002" y="0"/>
                </a:lnTo>
                <a:lnTo>
                  <a:pt x="5577002" y="1172625"/>
                </a:lnTo>
                <a:lnTo>
                  <a:pt x="0" y="1172625"/>
                </a:lnTo>
                <a:lnTo>
                  <a:pt x="0" y="0"/>
                </a:lnTo>
                <a:close/>
              </a:path>
            </a:pathLst>
          </a:custGeom>
          <a:blipFill>
            <a:blip r:embed="rId2"/>
            <a:stretch>
              <a:fillRect/>
            </a:stretch>
          </a:blipFill>
        </p:spPr>
        <p:txBody>
          <a:bodyPr/>
          <a:lstStyle/>
          <a:p>
            <a:endParaRPr lang="en-US"/>
          </a:p>
        </p:txBody>
      </p:sp>
      <p:sp>
        <p:nvSpPr>
          <p:cNvPr id="3" name="Freeform 3"/>
          <p:cNvSpPr/>
          <p:nvPr/>
        </p:nvSpPr>
        <p:spPr>
          <a:xfrm>
            <a:off x="16228186" y="6612923"/>
            <a:ext cx="1566928" cy="2420816"/>
          </a:xfrm>
          <a:custGeom>
            <a:avLst/>
            <a:gdLst/>
            <a:ahLst/>
            <a:cxnLst/>
            <a:rect l="l" t="t" r="r" b="b"/>
            <a:pathLst>
              <a:path w="1566928" h="2420816">
                <a:moveTo>
                  <a:pt x="0" y="0"/>
                </a:moveTo>
                <a:lnTo>
                  <a:pt x="1566928" y="0"/>
                </a:lnTo>
                <a:lnTo>
                  <a:pt x="1566928" y="2420816"/>
                </a:lnTo>
                <a:lnTo>
                  <a:pt x="0" y="2420816"/>
                </a:lnTo>
                <a:lnTo>
                  <a:pt x="0" y="0"/>
                </a:lnTo>
                <a:close/>
              </a:path>
            </a:pathLst>
          </a:custGeom>
          <a:blipFill>
            <a:blip r:embed="rId3">
              <a:alphaModFix amt="15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a:off x="13250898" y="6542038"/>
            <a:ext cx="2860828" cy="2543536"/>
          </a:xfrm>
          <a:custGeom>
            <a:avLst/>
            <a:gdLst/>
            <a:ahLst/>
            <a:cxnLst/>
            <a:rect l="l" t="t" r="r" b="b"/>
            <a:pathLst>
              <a:path w="2860828" h="2543536">
                <a:moveTo>
                  <a:pt x="0" y="0"/>
                </a:moveTo>
                <a:lnTo>
                  <a:pt x="2860828" y="0"/>
                </a:lnTo>
                <a:lnTo>
                  <a:pt x="2860828" y="2543536"/>
                </a:lnTo>
                <a:lnTo>
                  <a:pt x="0" y="2543536"/>
                </a:lnTo>
                <a:lnTo>
                  <a:pt x="0" y="0"/>
                </a:lnTo>
                <a:close/>
              </a:path>
            </a:pathLst>
          </a:custGeom>
          <a:blipFill>
            <a:blip r:embed="rId5">
              <a:alphaModFix amt="23000"/>
              <a:extLst>
                <a:ext uri="{96DAC541-7B7A-43D3-8B79-37D633B846F1}">
                  <asvg:svgBlip xmlns:asvg="http://schemas.microsoft.com/office/drawing/2016/SVG/main" r:embed="rId6"/>
                </a:ext>
              </a:extLst>
            </a:blip>
            <a:stretch>
              <a:fillRect/>
            </a:stretch>
          </a:blipFill>
        </p:spPr>
        <p:txBody>
          <a:bodyPr/>
          <a:lstStyle/>
          <a:p>
            <a:endParaRPr lang="en-US"/>
          </a:p>
        </p:txBody>
      </p:sp>
      <p:sp>
        <p:nvSpPr>
          <p:cNvPr id="5" name="Freeform 5"/>
          <p:cNvSpPr/>
          <p:nvPr/>
        </p:nvSpPr>
        <p:spPr>
          <a:xfrm>
            <a:off x="1887256" y="2260799"/>
            <a:ext cx="1119355" cy="1348620"/>
          </a:xfrm>
          <a:custGeom>
            <a:avLst/>
            <a:gdLst/>
            <a:ahLst/>
            <a:cxnLst/>
            <a:rect l="l" t="t" r="r" b="b"/>
            <a:pathLst>
              <a:path w="1119355" h="1348620">
                <a:moveTo>
                  <a:pt x="0" y="0"/>
                </a:moveTo>
                <a:lnTo>
                  <a:pt x="1119355" y="0"/>
                </a:lnTo>
                <a:lnTo>
                  <a:pt x="1119355" y="1348621"/>
                </a:lnTo>
                <a:lnTo>
                  <a:pt x="0" y="134862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6" name="Freeform 6"/>
          <p:cNvSpPr/>
          <p:nvPr/>
        </p:nvSpPr>
        <p:spPr>
          <a:xfrm>
            <a:off x="1775527" y="5787223"/>
            <a:ext cx="1231084" cy="1211079"/>
          </a:xfrm>
          <a:custGeom>
            <a:avLst/>
            <a:gdLst/>
            <a:ahLst/>
            <a:cxnLst/>
            <a:rect l="l" t="t" r="r" b="b"/>
            <a:pathLst>
              <a:path w="1231084" h="1211079">
                <a:moveTo>
                  <a:pt x="0" y="0"/>
                </a:moveTo>
                <a:lnTo>
                  <a:pt x="1231084" y="0"/>
                </a:lnTo>
                <a:lnTo>
                  <a:pt x="1231084" y="1211079"/>
                </a:lnTo>
                <a:lnTo>
                  <a:pt x="0" y="1211079"/>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7" name="Freeform 7"/>
          <p:cNvSpPr/>
          <p:nvPr/>
        </p:nvSpPr>
        <p:spPr>
          <a:xfrm>
            <a:off x="2011432" y="7514863"/>
            <a:ext cx="930122" cy="1401314"/>
          </a:xfrm>
          <a:custGeom>
            <a:avLst/>
            <a:gdLst/>
            <a:ahLst/>
            <a:cxnLst/>
            <a:rect l="l" t="t" r="r" b="b"/>
            <a:pathLst>
              <a:path w="930122" h="1401314">
                <a:moveTo>
                  <a:pt x="0" y="0"/>
                </a:moveTo>
                <a:lnTo>
                  <a:pt x="930123" y="0"/>
                </a:lnTo>
                <a:lnTo>
                  <a:pt x="930123" y="1401314"/>
                </a:lnTo>
                <a:lnTo>
                  <a:pt x="0" y="1401314"/>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8" name="Freeform 8"/>
          <p:cNvSpPr/>
          <p:nvPr/>
        </p:nvSpPr>
        <p:spPr>
          <a:xfrm>
            <a:off x="1775527" y="4272863"/>
            <a:ext cx="1401933" cy="1095260"/>
          </a:xfrm>
          <a:custGeom>
            <a:avLst/>
            <a:gdLst/>
            <a:ahLst/>
            <a:cxnLst/>
            <a:rect l="l" t="t" r="r" b="b"/>
            <a:pathLst>
              <a:path w="1401933" h="1095260">
                <a:moveTo>
                  <a:pt x="0" y="0"/>
                </a:moveTo>
                <a:lnTo>
                  <a:pt x="1401933" y="0"/>
                </a:lnTo>
                <a:lnTo>
                  <a:pt x="1401933" y="1095260"/>
                </a:lnTo>
                <a:lnTo>
                  <a:pt x="0" y="1095260"/>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US"/>
          </a:p>
        </p:txBody>
      </p:sp>
      <p:sp>
        <p:nvSpPr>
          <p:cNvPr id="9" name="Freeform 9"/>
          <p:cNvSpPr/>
          <p:nvPr/>
        </p:nvSpPr>
        <p:spPr>
          <a:xfrm>
            <a:off x="5099409" y="2099446"/>
            <a:ext cx="905642" cy="1415066"/>
          </a:xfrm>
          <a:custGeom>
            <a:avLst/>
            <a:gdLst/>
            <a:ahLst/>
            <a:cxnLst/>
            <a:rect l="l" t="t" r="r" b="b"/>
            <a:pathLst>
              <a:path w="905642" h="1415066">
                <a:moveTo>
                  <a:pt x="0" y="0"/>
                </a:moveTo>
                <a:lnTo>
                  <a:pt x="905642" y="0"/>
                </a:lnTo>
                <a:lnTo>
                  <a:pt x="905642" y="1415066"/>
                </a:lnTo>
                <a:lnTo>
                  <a:pt x="0" y="1415066"/>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endParaRPr lang="en-US"/>
          </a:p>
        </p:txBody>
      </p:sp>
      <p:sp>
        <p:nvSpPr>
          <p:cNvPr id="10" name="Freeform 10"/>
          <p:cNvSpPr/>
          <p:nvPr/>
        </p:nvSpPr>
        <p:spPr>
          <a:xfrm rot="60807">
            <a:off x="4879348" y="3945425"/>
            <a:ext cx="1345765" cy="1135489"/>
          </a:xfrm>
          <a:custGeom>
            <a:avLst/>
            <a:gdLst/>
            <a:ahLst/>
            <a:cxnLst/>
            <a:rect l="l" t="t" r="r" b="b"/>
            <a:pathLst>
              <a:path w="1345765" h="1135489">
                <a:moveTo>
                  <a:pt x="0" y="0"/>
                </a:moveTo>
                <a:lnTo>
                  <a:pt x="1345765" y="0"/>
                </a:lnTo>
                <a:lnTo>
                  <a:pt x="1345765" y="1135489"/>
                </a:lnTo>
                <a:lnTo>
                  <a:pt x="0" y="1135489"/>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en-US"/>
          </a:p>
        </p:txBody>
      </p:sp>
      <p:sp>
        <p:nvSpPr>
          <p:cNvPr id="11" name="Freeform 11"/>
          <p:cNvSpPr/>
          <p:nvPr/>
        </p:nvSpPr>
        <p:spPr>
          <a:xfrm>
            <a:off x="4815353" y="7665052"/>
            <a:ext cx="1473754" cy="1593248"/>
          </a:xfrm>
          <a:custGeom>
            <a:avLst/>
            <a:gdLst/>
            <a:ahLst/>
            <a:cxnLst/>
            <a:rect l="l" t="t" r="r" b="b"/>
            <a:pathLst>
              <a:path w="1473754" h="1593248">
                <a:moveTo>
                  <a:pt x="0" y="0"/>
                </a:moveTo>
                <a:lnTo>
                  <a:pt x="1473755" y="0"/>
                </a:lnTo>
                <a:lnTo>
                  <a:pt x="1473755" y="1593248"/>
                </a:lnTo>
                <a:lnTo>
                  <a:pt x="0" y="1593248"/>
                </a:lnTo>
                <a:lnTo>
                  <a:pt x="0" y="0"/>
                </a:lnTo>
                <a:close/>
              </a:path>
            </a:pathLst>
          </a:custGeom>
          <a:blipFill>
            <a:blip r:embed="rId19"/>
            <a:stretch>
              <a:fillRect/>
            </a:stretch>
          </a:blipFill>
        </p:spPr>
        <p:txBody>
          <a:bodyPr/>
          <a:lstStyle/>
          <a:p>
            <a:endParaRPr lang="en-US"/>
          </a:p>
        </p:txBody>
      </p:sp>
      <p:sp>
        <p:nvSpPr>
          <p:cNvPr id="12" name="Freeform 12"/>
          <p:cNvSpPr/>
          <p:nvPr/>
        </p:nvSpPr>
        <p:spPr>
          <a:xfrm>
            <a:off x="4882733" y="5511827"/>
            <a:ext cx="1352316" cy="1664389"/>
          </a:xfrm>
          <a:custGeom>
            <a:avLst/>
            <a:gdLst/>
            <a:ahLst/>
            <a:cxnLst/>
            <a:rect l="l" t="t" r="r" b="b"/>
            <a:pathLst>
              <a:path w="1352316" h="1664389">
                <a:moveTo>
                  <a:pt x="0" y="0"/>
                </a:moveTo>
                <a:lnTo>
                  <a:pt x="1352317" y="0"/>
                </a:lnTo>
                <a:lnTo>
                  <a:pt x="1352317" y="1664389"/>
                </a:lnTo>
                <a:lnTo>
                  <a:pt x="0" y="1664389"/>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txBody>
          <a:bodyPr/>
          <a:lstStyle/>
          <a:p>
            <a:endParaRPr lang="en-US"/>
          </a:p>
        </p:txBody>
      </p:sp>
      <p:sp>
        <p:nvSpPr>
          <p:cNvPr id="13" name="Freeform 13"/>
          <p:cNvSpPr/>
          <p:nvPr/>
        </p:nvSpPr>
        <p:spPr>
          <a:xfrm rot="3407884">
            <a:off x="2626111" y="4701939"/>
            <a:ext cx="2756568" cy="134383"/>
          </a:xfrm>
          <a:custGeom>
            <a:avLst/>
            <a:gdLst/>
            <a:ahLst/>
            <a:cxnLst/>
            <a:rect l="l" t="t" r="r" b="b"/>
            <a:pathLst>
              <a:path w="2756568" h="134383">
                <a:moveTo>
                  <a:pt x="0" y="0"/>
                </a:moveTo>
                <a:lnTo>
                  <a:pt x="2756568" y="0"/>
                </a:lnTo>
                <a:lnTo>
                  <a:pt x="2756568" y="134383"/>
                </a:lnTo>
                <a:lnTo>
                  <a:pt x="0" y="134383"/>
                </a:lnTo>
                <a:lnTo>
                  <a:pt x="0" y="0"/>
                </a:lnTo>
                <a:close/>
              </a:path>
            </a:pathLst>
          </a:custGeom>
          <a:blipFill>
            <a:blip r:embed="rId22"/>
            <a:stretch>
              <a:fillRect/>
            </a:stretch>
          </a:blipFill>
        </p:spPr>
        <p:txBody>
          <a:bodyPr/>
          <a:lstStyle/>
          <a:p>
            <a:endParaRPr lang="en-US"/>
          </a:p>
        </p:txBody>
      </p:sp>
      <p:sp>
        <p:nvSpPr>
          <p:cNvPr id="14" name="Freeform 14"/>
          <p:cNvSpPr/>
          <p:nvPr/>
        </p:nvSpPr>
        <p:spPr>
          <a:xfrm rot="-2470337">
            <a:off x="2883497" y="4215850"/>
            <a:ext cx="2339026" cy="114028"/>
          </a:xfrm>
          <a:custGeom>
            <a:avLst/>
            <a:gdLst/>
            <a:ahLst/>
            <a:cxnLst/>
            <a:rect l="l" t="t" r="r" b="b"/>
            <a:pathLst>
              <a:path w="2339026" h="114028">
                <a:moveTo>
                  <a:pt x="0" y="0"/>
                </a:moveTo>
                <a:lnTo>
                  <a:pt x="2339026" y="0"/>
                </a:lnTo>
                <a:lnTo>
                  <a:pt x="2339026" y="114027"/>
                </a:lnTo>
                <a:lnTo>
                  <a:pt x="0" y="114027"/>
                </a:lnTo>
                <a:lnTo>
                  <a:pt x="0" y="0"/>
                </a:lnTo>
                <a:close/>
              </a:path>
            </a:pathLst>
          </a:custGeom>
          <a:blipFill>
            <a:blip r:embed="rId22"/>
            <a:stretch>
              <a:fillRect/>
            </a:stretch>
          </a:blipFill>
        </p:spPr>
        <p:txBody>
          <a:bodyPr/>
          <a:lstStyle/>
          <a:p>
            <a:endParaRPr lang="en-US"/>
          </a:p>
        </p:txBody>
      </p:sp>
      <p:sp>
        <p:nvSpPr>
          <p:cNvPr id="15" name="Freeform 15"/>
          <p:cNvSpPr/>
          <p:nvPr/>
        </p:nvSpPr>
        <p:spPr>
          <a:xfrm rot="4760897">
            <a:off x="7140045" y="6857113"/>
            <a:ext cx="1977419" cy="2645377"/>
          </a:xfrm>
          <a:custGeom>
            <a:avLst/>
            <a:gdLst/>
            <a:ahLst/>
            <a:cxnLst/>
            <a:rect l="l" t="t" r="r" b="b"/>
            <a:pathLst>
              <a:path w="1977419" h="2645377">
                <a:moveTo>
                  <a:pt x="0" y="0"/>
                </a:moveTo>
                <a:lnTo>
                  <a:pt x="1977419" y="0"/>
                </a:lnTo>
                <a:lnTo>
                  <a:pt x="1977419" y="2645377"/>
                </a:lnTo>
                <a:lnTo>
                  <a:pt x="0" y="2645377"/>
                </a:lnTo>
                <a:lnTo>
                  <a:pt x="0" y="0"/>
                </a:lnTo>
                <a:close/>
              </a:path>
            </a:pathLst>
          </a:custGeom>
          <a:blipFill>
            <a:blip r:embed="rId23"/>
            <a:stretch>
              <a:fillRect/>
            </a:stretch>
          </a:blipFill>
        </p:spPr>
        <p:txBody>
          <a:bodyPr/>
          <a:lstStyle/>
          <a:p>
            <a:endParaRPr lang="en-US"/>
          </a:p>
        </p:txBody>
      </p:sp>
      <p:sp>
        <p:nvSpPr>
          <p:cNvPr id="16" name="TextBox 16"/>
          <p:cNvSpPr txBox="1"/>
          <p:nvPr/>
        </p:nvSpPr>
        <p:spPr>
          <a:xfrm>
            <a:off x="1396497" y="597650"/>
            <a:ext cx="5271641" cy="1104267"/>
          </a:xfrm>
          <a:prstGeom prst="rect">
            <a:avLst/>
          </a:prstGeom>
        </p:spPr>
        <p:txBody>
          <a:bodyPr lIns="0" tIns="0" rIns="0" bIns="0" rtlCol="0" anchor="t">
            <a:spAutoFit/>
          </a:bodyPr>
          <a:lstStyle/>
          <a:p>
            <a:pPr algn="ctr">
              <a:lnSpc>
                <a:spcPts val="8959"/>
              </a:lnSpc>
            </a:pPr>
            <a:r>
              <a:rPr lang="en-US" sz="6399" b="1">
                <a:solidFill>
                  <a:srgbClr val="FFFFFF"/>
                </a:solidFill>
                <a:latin typeface="Bliss Bold"/>
                <a:ea typeface="Bliss Bold"/>
                <a:cs typeface="Bliss Bold"/>
                <a:sym typeface="Bliss Bold"/>
              </a:rPr>
              <a:t>Data collection</a:t>
            </a:r>
          </a:p>
        </p:txBody>
      </p:sp>
      <p:sp>
        <p:nvSpPr>
          <p:cNvPr id="17" name="TextBox 17"/>
          <p:cNvSpPr txBox="1"/>
          <p:nvPr/>
        </p:nvSpPr>
        <p:spPr>
          <a:xfrm>
            <a:off x="8159100" y="2165549"/>
            <a:ext cx="7802809" cy="3337944"/>
          </a:xfrm>
          <a:prstGeom prst="rect">
            <a:avLst/>
          </a:prstGeom>
        </p:spPr>
        <p:txBody>
          <a:bodyPr lIns="0" tIns="0" rIns="0" bIns="0" rtlCol="0" anchor="t">
            <a:spAutoFit/>
          </a:bodyPr>
          <a:lstStyle/>
          <a:p>
            <a:pPr marL="1023998" lvl="1" indent="-511999" algn="l">
              <a:lnSpc>
                <a:spcPts val="6640"/>
              </a:lnSpc>
              <a:buFont typeface="Arial"/>
              <a:buChar char="•"/>
            </a:pPr>
            <a:r>
              <a:rPr lang="en-US" sz="4742" b="1">
                <a:solidFill>
                  <a:srgbClr val="FFFFFF"/>
                </a:solidFill>
                <a:latin typeface="Bliss Bold"/>
                <a:ea typeface="Bliss Bold"/>
                <a:cs typeface="Bliss Bold"/>
                <a:sym typeface="Bliss Bold"/>
              </a:rPr>
              <a:t>What we already measure</a:t>
            </a:r>
          </a:p>
          <a:p>
            <a:pPr marL="1023998" lvl="1" indent="-511999" algn="l">
              <a:lnSpc>
                <a:spcPts val="6640"/>
              </a:lnSpc>
              <a:buFont typeface="Arial"/>
              <a:buChar char="•"/>
            </a:pPr>
            <a:r>
              <a:rPr lang="en-US" sz="4742" b="1">
                <a:solidFill>
                  <a:srgbClr val="FFFFFF"/>
                </a:solidFill>
                <a:latin typeface="Bliss Bold"/>
                <a:ea typeface="Bliss Bold"/>
                <a:cs typeface="Bliss Bold"/>
                <a:sym typeface="Bliss Bold"/>
              </a:rPr>
              <a:t>How we measure it</a:t>
            </a:r>
          </a:p>
          <a:p>
            <a:pPr marL="1023998" lvl="1" indent="-511999" algn="l">
              <a:lnSpc>
                <a:spcPts val="6640"/>
              </a:lnSpc>
              <a:buFont typeface="Arial"/>
              <a:buChar char="•"/>
            </a:pPr>
            <a:r>
              <a:rPr lang="en-US" sz="4742" b="1">
                <a:solidFill>
                  <a:srgbClr val="FFFFFF"/>
                </a:solidFill>
                <a:latin typeface="Bliss Bold"/>
                <a:ea typeface="Bliss Bold"/>
                <a:cs typeface="Bliss Bold"/>
                <a:sym typeface="Bliss Bold"/>
              </a:rPr>
              <a:t>What we need to measure </a:t>
            </a:r>
          </a:p>
          <a:p>
            <a:pPr marL="1023998" lvl="1" indent="-511999" algn="l">
              <a:lnSpc>
                <a:spcPts val="6640"/>
              </a:lnSpc>
              <a:buFont typeface="Arial"/>
              <a:buChar char="•"/>
            </a:pPr>
            <a:r>
              <a:rPr lang="en-US" sz="4742" b="1">
                <a:solidFill>
                  <a:srgbClr val="FFFFFF"/>
                </a:solidFill>
                <a:latin typeface="Bliss Bold"/>
                <a:ea typeface="Bliss Bold"/>
                <a:cs typeface="Bliss Bold"/>
                <a:sym typeface="Bliss Bold"/>
              </a:rPr>
              <a:t>How to best measure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726CB2"/>
        </a:solidFill>
        <a:effectLst/>
      </p:bgPr>
    </p:bg>
    <p:spTree>
      <p:nvGrpSpPr>
        <p:cNvPr id="1" name=""/>
        <p:cNvGrpSpPr/>
        <p:nvPr/>
      </p:nvGrpSpPr>
      <p:grpSpPr>
        <a:xfrm>
          <a:off x="0" y="0"/>
          <a:ext cx="0" cy="0"/>
          <a:chOff x="0" y="0"/>
          <a:chExt cx="0" cy="0"/>
        </a:xfrm>
      </p:grpSpPr>
      <p:sp>
        <p:nvSpPr>
          <p:cNvPr id="2" name="Freeform 2"/>
          <p:cNvSpPr/>
          <p:nvPr/>
        </p:nvSpPr>
        <p:spPr>
          <a:xfrm>
            <a:off x="1028700" y="760199"/>
            <a:ext cx="16405231" cy="8674266"/>
          </a:xfrm>
          <a:custGeom>
            <a:avLst/>
            <a:gdLst/>
            <a:ahLst/>
            <a:cxnLst/>
            <a:rect l="l" t="t" r="r" b="b"/>
            <a:pathLst>
              <a:path w="16405231" h="8674266">
                <a:moveTo>
                  <a:pt x="0" y="0"/>
                </a:moveTo>
                <a:lnTo>
                  <a:pt x="16405231" y="0"/>
                </a:lnTo>
                <a:lnTo>
                  <a:pt x="16405231" y="8674266"/>
                </a:lnTo>
                <a:lnTo>
                  <a:pt x="0" y="8674266"/>
                </a:lnTo>
                <a:lnTo>
                  <a:pt x="0" y="0"/>
                </a:lnTo>
                <a:close/>
              </a:path>
            </a:pathLst>
          </a:custGeom>
          <a:blipFill>
            <a:blip r:embed="rId2"/>
            <a:stretch>
              <a:fillRect/>
            </a:stretch>
          </a:blipFill>
        </p:spPr>
        <p:txBody>
          <a:bodyPr/>
          <a:lstStyle/>
          <a:p>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726CB2"/>
        </a:solidFill>
        <a:effectLst/>
      </p:bgPr>
    </p:bg>
    <p:spTree>
      <p:nvGrpSpPr>
        <p:cNvPr id="1" name=""/>
        <p:cNvGrpSpPr/>
        <p:nvPr/>
      </p:nvGrpSpPr>
      <p:grpSpPr>
        <a:xfrm>
          <a:off x="0" y="0"/>
          <a:ext cx="0" cy="0"/>
          <a:chOff x="0" y="0"/>
          <a:chExt cx="0" cy="0"/>
        </a:xfrm>
      </p:grpSpPr>
      <p:sp>
        <p:nvSpPr>
          <p:cNvPr id="2" name="Freeform 2"/>
          <p:cNvSpPr/>
          <p:nvPr/>
        </p:nvSpPr>
        <p:spPr>
          <a:xfrm>
            <a:off x="2873406" y="379155"/>
            <a:ext cx="14385894" cy="7072638"/>
          </a:xfrm>
          <a:custGeom>
            <a:avLst/>
            <a:gdLst/>
            <a:ahLst/>
            <a:cxnLst/>
            <a:rect l="l" t="t" r="r" b="b"/>
            <a:pathLst>
              <a:path w="14385894" h="7072638">
                <a:moveTo>
                  <a:pt x="0" y="0"/>
                </a:moveTo>
                <a:lnTo>
                  <a:pt x="14385894" y="0"/>
                </a:lnTo>
                <a:lnTo>
                  <a:pt x="14385894" y="7072638"/>
                </a:lnTo>
                <a:lnTo>
                  <a:pt x="0" y="7072638"/>
                </a:lnTo>
                <a:lnTo>
                  <a:pt x="0" y="0"/>
                </a:lnTo>
                <a:close/>
              </a:path>
            </a:pathLst>
          </a:custGeom>
          <a:blipFill>
            <a:blip r:embed="rId2"/>
            <a:stretch>
              <a:fillRect b="-8311"/>
            </a:stretch>
          </a:blipFill>
        </p:spPr>
        <p:txBody>
          <a:bodyPr/>
          <a:lstStyle/>
          <a:p>
            <a:endParaRPr lang="en-US"/>
          </a:p>
        </p:txBody>
      </p:sp>
      <p:sp>
        <p:nvSpPr>
          <p:cNvPr id="3" name="Freeform 3"/>
          <p:cNvSpPr/>
          <p:nvPr/>
        </p:nvSpPr>
        <p:spPr>
          <a:xfrm>
            <a:off x="594021" y="379155"/>
            <a:ext cx="4558771" cy="4915117"/>
          </a:xfrm>
          <a:custGeom>
            <a:avLst/>
            <a:gdLst/>
            <a:ahLst/>
            <a:cxnLst/>
            <a:rect l="l" t="t" r="r" b="b"/>
            <a:pathLst>
              <a:path w="4558771" h="4915117">
                <a:moveTo>
                  <a:pt x="0" y="0"/>
                </a:moveTo>
                <a:lnTo>
                  <a:pt x="4558771" y="0"/>
                </a:lnTo>
                <a:lnTo>
                  <a:pt x="4558771" y="4915117"/>
                </a:lnTo>
                <a:lnTo>
                  <a:pt x="0" y="4915117"/>
                </a:lnTo>
                <a:lnTo>
                  <a:pt x="0" y="0"/>
                </a:lnTo>
                <a:close/>
              </a:path>
            </a:pathLst>
          </a:custGeom>
          <a:blipFill>
            <a:blip r:embed="rId3"/>
            <a:stretch>
              <a:fillRect/>
            </a:stretch>
          </a:blipFill>
        </p:spPr>
        <p:txBody>
          <a:bodyPr/>
          <a:lstStyle/>
          <a:p>
            <a:endParaRPr lang="en-US"/>
          </a:p>
        </p:txBody>
      </p:sp>
      <p:grpSp>
        <p:nvGrpSpPr>
          <p:cNvPr id="4" name="Group 4"/>
          <p:cNvGrpSpPr/>
          <p:nvPr/>
        </p:nvGrpSpPr>
        <p:grpSpPr>
          <a:xfrm>
            <a:off x="2873406" y="7984360"/>
            <a:ext cx="14385894" cy="1122448"/>
            <a:chOff x="0" y="0"/>
            <a:chExt cx="19181192" cy="1496597"/>
          </a:xfrm>
        </p:grpSpPr>
        <p:grpSp>
          <p:nvGrpSpPr>
            <p:cNvPr id="5" name="Group 5"/>
            <p:cNvGrpSpPr/>
            <p:nvPr/>
          </p:nvGrpSpPr>
          <p:grpSpPr>
            <a:xfrm>
              <a:off x="0" y="0"/>
              <a:ext cx="19181192" cy="1496597"/>
              <a:chOff x="0" y="0"/>
              <a:chExt cx="2515580" cy="196276"/>
            </a:xfrm>
          </p:grpSpPr>
          <p:sp>
            <p:nvSpPr>
              <p:cNvPr id="6" name="Freeform 6"/>
              <p:cNvSpPr/>
              <p:nvPr/>
            </p:nvSpPr>
            <p:spPr>
              <a:xfrm>
                <a:off x="0" y="0"/>
                <a:ext cx="2515580" cy="196276"/>
              </a:xfrm>
              <a:custGeom>
                <a:avLst/>
                <a:gdLst/>
                <a:ahLst/>
                <a:cxnLst/>
                <a:rect l="l" t="t" r="r" b="b"/>
                <a:pathLst>
                  <a:path w="2515580" h="196276">
                    <a:moveTo>
                      <a:pt x="0" y="0"/>
                    </a:moveTo>
                    <a:lnTo>
                      <a:pt x="2515580" y="0"/>
                    </a:lnTo>
                    <a:lnTo>
                      <a:pt x="2515580" y="196276"/>
                    </a:lnTo>
                    <a:lnTo>
                      <a:pt x="0" y="196276"/>
                    </a:lnTo>
                    <a:close/>
                  </a:path>
                </a:pathLst>
              </a:custGeom>
              <a:solidFill>
                <a:srgbClr val="FFFFFF"/>
              </a:solidFill>
            </p:spPr>
            <p:txBody>
              <a:bodyPr/>
              <a:lstStyle/>
              <a:p>
                <a:endParaRPr lang="en-US"/>
              </a:p>
            </p:txBody>
          </p:sp>
          <p:sp>
            <p:nvSpPr>
              <p:cNvPr id="7" name="TextBox 7"/>
              <p:cNvSpPr txBox="1"/>
              <p:nvPr/>
            </p:nvSpPr>
            <p:spPr>
              <a:xfrm>
                <a:off x="0" y="-38100"/>
                <a:ext cx="2515580" cy="234376"/>
              </a:xfrm>
              <a:prstGeom prst="rect">
                <a:avLst/>
              </a:prstGeom>
            </p:spPr>
            <p:txBody>
              <a:bodyPr lIns="50800" tIns="50800" rIns="50800" bIns="50800" rtlCol="0" anchor="ctr"/>
              <a:lstStyle/>
              <a:p>
                <a:pPr algn="ctr">
                  <a:lnSpc>
                    <a:spcPts val="2659"/>
                  </a:lnSpc>
                  <a:spcBef>
                    <a:spcPct val="0"/>
                  </a:spcBef>
                </a:pPr>
                <a:endParaRPr/>
              </a:p>
            </p:txBody>
          </p:sp>
        </p:grpSp>
        <p:sp>
          <p:nvSpPr>
            <p:cNvPr id="8" name="TextBox 8"/>
            <p:cNvSpPr txBox="1"/>
            <p:nvPr/>
          </p:nvSpPr>
          <p:spPr>
            <a:xfrm>
              <a:off x="2032449" y="236651"/>
              <a:ext cx="16267551" cy="937571"/>
            </a:xfrm>
            <a:prstGeom prst="rect">
              <a:avLst/>
            </a:prstGeom>
          </p:spPr>
          <p:txBody>
            <a:bodyPr lIns="0" tIns="0" rIns="0" bIns="0" rtlCol="0" anchor="t">
              <a:spAutoFit/>
            </a:bodyPr>
            <a:lstStyle/>
            <a:p>
              <a:pPr algn="l">
                <a:lnSpc>
                  <a:spcPts val="5904"/>
                </a:lnSpc>
              </a:pPr>
              <a:r>
                <a:rPr lang="en-US" sz="4217" b="1">
                  <a:solidFill>
                    <a:srgbClr val="1A6082"/>
                  </a:solidFill>
                  <a:latin typeface="Bliss Bold"/>
                  <a:ea typeface="Bliss Bold"/>
                  <a:cs typeface="Bliss Bold"/>
                  <a:sym typeface="Bliss Bold"/>
                </a:rPr>
                <a:t>Private groups       </a:t>
              </a:r>
              <a:r>
                <a:rPr lang="en-US" sz="4217" b="1">
                  <a:solidFill>
                    <a:srgbClr val="E97133"/>
                  </a:solidFill>
                  <a:latin typeface="Bliss Bold"/>
                  <a:ea typeface="Bliss Bold"/>
                  <a:cs typeface="Bliss Bold"/>
                  <a:sym typeface="Bliss Bold"/>
                </a:rPr>
                <a:t>Public events        </a:t>
              </a:r>
              <a:r>
                <a:rPr lang="en-US" sz="4217" b="1">
                  <a:solidFill>
                    <a:srgbClr val="1C6B25"/>
                  </a:solidFill>
                  <a:latin typeface="Bliss Bold"/>
                  <a:ea typeface="Bliss Bold"/>
                  <a:cs typeface="Bliss Bold"/>
                  <a:sym typeface="Bliss Bold"/>
                </a:rPr>
                <a:t>Drop in visitors</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726CB2"/>
        </a:solidFill>
        <a:effectLst/>
      </p:bgPr>
    </p:bg>
    <p:spTree>
      <p:nvGrpSpPr>
        <p:cNvPr id="1" name=""/>
        <p:cNvGrpSpPr/>
        <p:nvPr/>
      </p:nvGrpSpPr>
      <p:grpSpPr>
        <a:xfrm>
          <a:off x="0" y="0"/>
          <a:ext cx="0" cy="0"/>
          <a:chOff x="0" y="0"/>
          <a:chExt cx="0" cy="0"/>
        </a:xfrm>
      </p:grpSpPr>
      <p:sp>
        <p:nvSpPr>
          <p:cNvPr id="2" name="Freeform 2"/>
          <p:cNvSpPr/>
          <p:nvPr/>
        </p:nvSpPr>
        <p:spPr>
          <a:xfrm>
            <a:off x="12526998" y="8916177"/>
            <a:ext cx="5577003" cy="1172625"/>
          </a:xfrm>
          <a:custGeom>
            <a:avLst/>
            <a:gdLst/>
            <a:ahLst/>
            <a:cxnLst/>
            <a:rect l="l" t="t" r="r" b="b"/>
            <a:pathLst>
              <a:path w="5577003" h="1172625">
                <a:moveTo>
                  <a:pt x="0" y="0"/>
                </a:moveTo>
                <a:lnTo>
                  <a:pt x="5577002" y="0"/>
                </a:lnTo>
                <a:lnTo>
                  <a:pt x="5577002" y="1172625"/>
                </a:lnTo>
                <a:lnTo>
                  <a:pt x="0" y="1172625"/>
                </a:lnTo>
                <a:lnTo>
                  <a:pt x="0" y="0"/>
                </a:lnTo>
                <a:close/>
              </a:path>
            </a:pathLst>
          </a:custGeom>
          <a:blipFill>
            <a:blip r:embed="rId4"/>
            <a:stretch>
              <a:fillRect/>
            </a:stretch>
          </a:blipFill>
        </p:spPr>
        <p:txBody>
          <a:bodyPr/>
          <a:lstStyle/>
          <a:p>
            <a:endParaRPr lang="en-US"/>
          </a:p>
        </p:txBody>
      </p:sp>
      <p:sp>
        <p:nvSpPr>
          <p:cNvPr id="3" name="Freeform 3"/>
          <p:cNvSpPr/>
          <p:nvPr/>
        </p:nvSpPr>
        <p:spPr>
          <a:xfrm>
            <a:off x="16228186" y="6612923"/>
            <a:ext cx="1566928" cy="2420816"/>
          </a:xfrm>
          <a:custGeom>
            <a:avLst/>
            <a:gdLst/>
            <a:ahLst/>
            <a:cxnLst/>
            <a:rect l="l" t="t" r="r" b="b"/>
            <a:pathLst>
              <a:path w="1566928" h="2420816">
                <a:moveTo>
                  <a:pt x="0" y="0"/>
                </a:moveTo>
                <a:lnTo>
                  <a:pt x="1566928" y="0"/>
                </a:lnTo>
                <a:lnTo>
                  <a:pt x="1566928" y="2420816"/>
                </a:lnTo>
                <a:lnTo>
                  <a:pt x="0" y="2420816"/>
                </a:lnTo>
                <a:lnTo>
                  <a:pt x="0" y="0"/>
                </a:lnTo>
                <a:close/>
              </a:path>
            </a:pathLst>
          </a:custGeom>
          <a:blipFill>
            <a:blip r:embed="rId5">
              <a:alphaModFix amt="15000"/>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 name="Freeform 4"/>
          <p:cNvSpPr/>
          <p:nvPr/>
        </p:nvSpPr>
        <p:spPr>
          <a:xfrm>
            <a:off x="13250898" y="6542038"/>
            <a:ext cx="2860828" cy="2543536"/>
          </a:xfrm>
          <a:custGeom>
            <a:avLst/>
            <a:gdLst/>
            <a:ahLst/>
            <a:cxnLst/>
            <a:rect l="l" t="t" r="r" b="b"/>
            <a:pathLst>
              <a:path w="2860828" h="2543536">
                <a:moveTo>
                  <a:pt x="0" y="0"/>
                </a:moveTo>
                <a:lnTo>
                  <a:pt x="2860828" y="0"/>
                </a:lnTo>
                <a:lnTo>
                  <a:pt x="2860828" y="2543536"/>
                </a:lnTo>
                <a:lnTo>
                  <a:pt x="0" y="2543536"/>
                </a:lnTo>
                <a:lnTo>
                  <a:pt x="0" y="0"/>
                </a:lnTo>
                <a:close/>
              </a:path>
            </a:pathLst>
          </a:custGeom>
          <a:blipFill>
            <a:blip r:embed="rId7">
              <a:alphaModFix amt="23000"/>
              <a:extLst>
                <a:ext uri="{96DAC541-7B7A-43D3-8B79-37D633B846F1}">
                  <asvg:svgBlip xmlns:asvg="http://schemas.microsoft.com/office/drawing/2016/SVG/main" r:embed="rId8"/>
                </a:ext>
              </a:extLst>
            </a:blip>
            <a:stretch>
              <a:fillRect/>
            </a:stretch>
          </a:blipFill>
        </p:spPr>
        <p:txBody>
          <a:bodyPr/>
          <a:lstStyle/>
          <a:p>
            <a:endParaRPr lang="en-US"/>
          </a:p>
        </p:txBody>
      </p:sp>
      <p:sp>
        <p:nvSpPr>
          <p:cNvPr id="5" name="Freeform 5"/>
          <p:cNvSpPr/>
          <p:nvPr/>
        </p:nvSpPr>
        <p:spPr>
          <a:xfrm>
            <a:off x="4781140" y="1200846"/>
            <a:ext cx="3992222" cy="5341192"/>
          </a:xfrm>
          <a:custGeom>
            <a:avLst/>
            <a:gdLst/>
            <a:ahLst/>
            <a:cxnLst/>
            <a:rect l="l" t="t" r="r" b="b"/>
            <a:pathLst>
              <a:path w="3992222" h="5341192">
                <a:moveTo>
                  <a:pt x="0" y="0"/>
                </a:moveTo>
                <a:lnTo>
                  <a:pt x="3992221" y="0"/>
                </a:lnTo>
                <a:lnTo>
                  <a:pt x="3992221" y="5341192"/>
                </a:lnTo>
                <a:lnTo>
                  <a:pt x="0" y="5341192"/>
                </a:lnTo>
                <a:lnTo>
                  <a:pt x="0" y="0"/>
                </a:lnTo>
                <a:close/>
              </a:path>
            </a:pathLst>
          </a:custGeom>
          <a:blipFill>
            <a:blip r:embed="rId9"/>
            <a:stretch>
              <a:fillRect/>
            </a:stretch>
          </a:blipFill>
        </p:spPr>
        <p:txBody>
          <a:bodyPr/>
          <a:lstStyle/>
          <a:p>
            <a:endParaRPr lang="en-US"/>
          </a:p>
        </p:txBody>
      </p:sp>
      <p:sp>
        <p:nvSpPr>
          <p:cNvPr id="6" name="Freeform 6"/>
          <p:cNvSpPr/>
          <p:nvPr/>
        </p:nvSpPr>
        <p:spPr>
          <a:xfrm>
            <a:off x="7575936" y="4914900"/>
            <a:ext cx="3136128" cy="5016874"/>
          </a:xfrm>
          <a:custGeom>
            <a:avLst/>
            <a:gdLst/>
            <a:ahLst/>
            <a:cxnLst/>
            <a:rect l="l" t="t" r="r" b="b"/>
            <a:pathLst>
              <a:path w="4350202" h="7243948">
                <a:moveTo>
                  <a:pt x="0" y="0"/>
                </a:moveTo>
                <a:lnTo>
                  <a:pt x="4350201" y="0"/>
                </a:lnTo>
                <a:lnTo>
                  <a:pt x="4350201" y="7243948"/>
                </a:lnTo>
                <a:lnTo>
                  <a:pt x="0" y="7243948"/>
                </a:lnTo>
                <a:lnTo>
                  <a:pt x="0" y="0"/>
                </a:lnTo>
                <a:close/>
              </a:path>
            </a:pathLst>
          </a:custGeom>
          <a:blipFill>
            <a:blip r:embed="rId10"/>
            <a:stretch>
              <a:fillRect/>
            </a:stretch>
          </a:blipFill>
        </p:spPr>
        <p:txBody>
          <a:bodyPr/>
          <a:lstStyle/>
          <a:p>
            <a:endParaRPr lang="en-US"/>
          </a:p>
        </p:txBody>
      </p:sp>
      <p:sp>
        <p:nvSpPr>
          <p:cNvPr id="7" name="Freeform 7"/>
          <p:cNvSpPr/>
          <p:nvPr/>
        </p:nvSpPr>
        <p:spPr>
          <a:xfrm>
            <a:off x="9310824" y="355226"/>
            <a:ext cx="3930975" cy="7428441"/>
          </a:xfrm>
          <a:custGeom>
            <a:avLst/>
            <a:gdLst/>
            <a:ahLst/>
            <a:cxnLst/>
            <a:rect l="l" t="t" r="r" b="b"/>
            <a:pathLst>
              <a:path w="3930975" h="7428441">
                <a:moveTo>
                  <a:pt x="0" y="0"/>
                </a:moveTo>
                <a:lnTo>
                  <a:pt x="3930975" y="0"/>
                </a:lnTo>
                <a:lnTo>
                  <a:pt x="3930975" y="7428441"/>
                </a:lnTo>
                <a:lnTo>
                  <a:pt x="0" y="7428441"/>
                </a:lnTo>
                <a:lnTo>
                  <a:pt x="0" y="0"/>
                </a:lnTo>
                <a:close/>
              </a:path>
            </a:pathLst>
          </a:custGeom>
          <a:blipFill>
            <a:blip r:embed="rId11"/>
            <a:stretch>
              <a:fillRect/>
            </a:stretch>
          </a:blipFill>
        </p:spPr>
        <p:txBody>
          <a:bodyPr/>
          <a:lstStyle/>
          <a:p>
            <a:endParaRPr lang="en-US"/>
          </a:p>
        </p:txBody>
      </p:sp>
      <p:pic>
        <p:nvPicPr>
          <p:cNvPr id="8" name="Picture 8">
            <a:hlinkClick r:id="" action="ppaction://media"/>
          </p:cNvPr>
          <p:cNvPicPr>
            <a:picLocks noChangeAspect="1"/>
          </p:cNvPicPr>
          <p:nvPr>
            <a:videoFile r:link="rId1"/>
            <p:extLst>
              <p:ext uri="{DAA4B4D4-6D71-4841-9C94-3DE7FCFB9230}">
                <p14:media xmlns:p14="http://schemas.microsoft.com/office/powerpoint/2010/main" r:embed="rId2">
                  <p14:trim st="22379" end="6798.367"/>
                </p14:media>
              </p:ext>
            </p:extLst>
          </p:nvPr>
        </p:nvPicPr>
        <p:blipFill>
          <a:blip r:embed="rId12"/>
          <a:srcRect/>
          <a:stretch>
            <a:fillRect/>
          </a:stretch>
        </p:blipFill>
        <p:spPr>
          <a:xfrm>
            <a:off x="375562" y="723900"/>
            <a:ext cx="4154712" cy="73861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6086"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100000">
                <p:cTn id="22" fill="hold" display="0">
                  <p:stCondLst>
                    <p:cond delay="indefinite"/>
                  </p:stCondLst>
                </p:cTn>
                <p:tgtEl>
                  <p:spTgt spid="8"/>
                </p:tgtEl>
              </p:cMediaNode>
            </p:video>
            <p:seq concurrent="1" nextAc="seek">
              <p:cTn id="23" restart="whenNotActive" fill="hold" evtFilter="cancelBubble" nodeType="interactiveSeq">
                <p:stCondLst>
                  <p:cond evt="onClick" delay="0">
                    <p:tgtEl>
                      <p:spTgt spid="8"/>
                    </p:tgtEl>
                  </p:cond>
                </p:stCondLst>
                <p:endSync evt="end" delay="0">
                  <p:rtn val="all"/>
                </p:endSync>
                <p:childTnLst>
                  <p:par>
                    <p:cTn id="24" fill="hold">
                      <p:stCondLst>
                        <p:cond delay="0"/>
                      </p:stCondLst>
                      <p:childTnLst>
                        <p:par>
                          <p:cTn id="25" fill="hold">
                            <p:stCondLst>
                              <p:cond delay="0"/>
                            </p:stCondLst>
                            <p:childTnLst>
                              <p:par>
                                <p:cTn id="26" presetID="2" presetClass="mediacall" presetSubtype="0" fill="hold" nodeType="clickEffect">
                                  <p:stCondLst>
                                    <p:cond delay="0"/>
                                  </p:stCondLst>
                                  <p:childTnLst>
                                    <p:cmd type="call" cmd="togglePause">
                                      <p:cBhvr>
                                        <p:cTn id="27" dur="1" fill="hold"/>
                                        <p:tgtEl>
                                          <p:spTgt spid="8"/>
                                        </p:tgtEl>
                                      </p:cBhvr>
                                    </p:cmd>
                                  </p:childTnLst>
                                </p:cTn>
                              </p:par>
                            </p:childTnLst>
                          </p:cTn>
                        </p:par>
                      </p:childTnLst>
                    </p:cTn>
                  </p:par>
                </p:childTnLst>
              </p:cTn>
              <p:nextCondLst>
                <p:cond evt="onClick" delay="0">
                  <p:tgtEl>
                    <p:spTgt spid="8"/>
                  </p:tgtEl>
                </p:cond>
              </p:nextCondLst>
            </p:seq>
          </p:childTnLst>
        </p:cTn>
      </p:par>
    </p:tnLst>
    <p:bldLst>
      <p:bldP spid="5" grpId="0" animBg="1"/>
      <p:bldP spid="6" grpId="0" animBg="1"/>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726CB2"/>
        </a:solidFill>
        <a:effectLst/>
      </p:bgPr>
    </p:bg>
    <p:spTree>
      <p:nvGrpSpPr>
        <p:cNvPr id="1" name=""/>
        <p:cNvGrpSpPr/>
        <p:nvPr/>
      </p:nvGrpSpPr>
      <p:grpSpPr>
        <a:xfrm>
          <a:off x="0" y="0"/>
          <a:ext cx="0" cy="0"/>
          <a:chOff x="0" y="0"/>
          <a:chExt cx="0" cy="0"/>
        </a:xfrm>
      </p:grpSpPr>
      <p:sp>
        <p:nvSpPr>
          <p:cNvPr id="2" name="Freeform 2"/>
          <p:cNvSpPr/>
          <p:nvPr/>
        </p:nvSpPr>
        <p:spPr>
          <a:xfrm>
            <a:off x="667049" y="1000125"/>
            <a:ext cx="11411208" cy="7602282"/>
          </a:xfrm>
          <a:custGeom>
            <a:avLst/>
            <a:gdLst/>
            <a:ahLst/>
            <a:cxnLst/>
            <a:rect l="l" t="t" r="r" b="b"/>
            <a:pathLst>
              <a:path w="11411208" h="7602282">
                <a:moveTo>
                  <a:pt x="0" y="0"/>
                </a:moveTo>
                <a:lnTo>
                  <a:pt x="11411208" y="0"/>
                </a:lnTo>
                <a:lnTo>
                  <a:pt x="11411208" y="7602282"/>
                </a:lnTo>
                <a:lnTo>
                  <a:pt x="0" y="7602282"/>
                </a:lnTo>
                <a:lnTo>
                  <a:pt x="0" y="0"/>
                </a:lnTo>
                <a:close/>
              </a:path>
            </a:pathLst>
          </a:custGeom>
          <a:blipFill>
            <a:blip r:embed="rId2"/>
            <a:stretch>
              <a:fillRect l="-7021"/>
            </a:stretch>
          </a:blipFill>
        </p:spPr>
        <p:txBody>
          <a:bodyPr/>
          <a:lstStyle/>
          <a:p>
            <a:endParaRPr lang="en-US"/>
          </a:p>
        </p:txBody>
      </p:sp>
      <p:sp>
        <p:nvSpPr>
          <p:cNvPr id="3" name="Freeform 3"/>
          <p:cNvSpPr/>
          <p:nvPr/>
        </p:nvSpPr>
        <p:spPr>
          <a:xfrm>
            <a:off x="12526998" y="8916177"/>
            <a:ext cx="5577003" cy="1172625"/>
          </a:xfrm>
          <a:custGeom>
            <a:avLst/>
            <a:gdLst/>
            <a:ahLst/>
            <a:cxnLst/>
            <a:rect l="l" t="t" r="r" b="b"/>
            <a:pathLst>
              <a:path w="5577003" h="1172625">
                <a:moveTo>
                  <a:pt x="0" y="0"/>
                </a:moveTo>
                <a:lnTo>
                  <a:pt x="5577002" y="0"/>
                </a:lnTo>
                <a:lnTo>
                  <a:pt x="5577002" y="1172625"/>
                </a:lnTo>
                <a:lnTo>
                  <a:pt x="0" y="1172625"/>
                </a:lnTo>
                <a:lnTo>
                  <a:pt x="0" y="0"/>
                </a:lnTo>
                <a:close/>
              </a:path>
            </a:pathLst>
          </a:custGeom>
          <a:blipFill>
            <a:blip r:embed="rId3"/>
            <a:stretch>
              <a:fillRect/>
            </a:stretch>
          </a:blipFill>
        </p:spPr>
        <p:txBody>
          <a:bodyPr/>
          <a:lstStyle/>
          <a:p>
            <a:endParaRPr lang="en-US"/>
          </a:p>
        </p:txBody>
      </p:sp>
      <p:sp>
        <p:nvSpPr>
          <p:cNvPr id="4" name="Freeform 4"/>
          <p:cNvSpPr/>
          <p:nvPr/>
        </p:nvSpPr>
        <p:spPr>
          <a:xfrm>
            <a:off x="16228186" y="6612923"/>
            <a:ext cx="1566928" cy="2420816"/>
          </a:xfrm>
          <a:custGeom>
            <a:avLst/>
            <a:gdLst/>
            <a:ahLst/>
            <a:cxnLst/>
            <a:rect l="l" t="t" r="r" b="b"/>
            <a:pathLst>
              <a:path w="1566928" h="2420816">
                <a:moveTo>
                  <a:pt x="0" y="0"/>
                </a:moveTo>
                <a:lnTo>
                  <a:pt x="1566928" y="0"/>
                </a:lnTo>
                <a:lnTo>
                  <a:pt x="1566928" y="2420816"/>
                </a:lnTo>
                <a:lnTo>
                  <a:pt x="0" y="2420816"/>
                </a:lnTo>
                <a:lnTo>
                  <a:pt x="0" y="0"/>
                </a:lnTo>
                <a:close/>
              </a:path>
            </a:pathLst>
          </a:custGeom>
          <a:blipFill>
            <a:blip r:embed="rId4">
              <a:alphaModFix amt="15000"/>
              <a:extLst>
                <a:ext uri="{96DAC541-7B7A-43D3-8B79-37D633B846F1}">
                  <asvg:svgBlip xmlns:asvg="http://schemas.microsoft.com/office/drawing/2016/SVG/main" r:embed="rId5"/>
                </a:ext>
              </a:extLst>
            </a:blip>
            <a:stretch>
              <a:fillRect/>
            </a:stretch>
          </a:blipFill>
        </p:spPr>
        <p:txBody>
          <a:bodyPr/>
          <a:lstStyle/>
          <a:p>
            <a:endParaRPr lang="en-US"/>
          </a:p>
        </p:txBody>
      </p:sp>
      <p:sp>
        <p:nvSpPr>
          <p:cNvPr id="5" name="Freeform 5"/>
          <p:cNvSpPr/>
          <p:nvPr/>
        </p:nvSpPr>
        <p:spPr>
          <a:xfrm>
            <a:off x="13250898" y="6542038"/>
            <a:ext cx="2860828" cy="2543536"/>
          </a:xfrm>
          <a:custGeom>
            <a:avLst/>
            <a:gdLst/>
            <a:ahLst/>
            <a:cxnLst/>
            <a:rect l="l" t="t" r="r" b="b"/>
            <a:pathLst>
              <a:path w="2860828" h="2543536">
                <a:moveTo>
                  <a:pt x="0" y="0"/>
                </a:moveTo>
                <a:lnTo>
                  <a:pt x="2860828" y="0"/>
                </a:lnTo>
                <a:lnTo>
                  <a:pt x="2860828" y="2543536"/>
                </a:lnTo>
                <a:lnTo>
                  <a:pt x="0" y="2543536"/>
                </a:lnTo>
                <a:lnTo>
                  <a:pt x="0" y="0"/>
                </a:lnTo>
                <a:close/>
              </a:path>
            </a:pathLst>
          </a:custGeom>
          <a:blipFill>
            <a:blip r:embed="rId6">
              <a:alphaModFix amt="23000"/>
              <a:extLst>
                <a:ext uri="{96DAC541-7B7A-43D3-8B79-37D633B846F1}">
                  <asvg:svgBlip xmlns:asvg="http://schemas.microsoft.com/office/drawing/2016/SVG/main" r:embed="rId7"/>
                </a:ext>
              </a:extLst>
            </a:blip>
            <a:stretch>
              <a:fillRect/>
            </a:stretch>
          </a:blipFill>
        </p:spPr>
        <p:txBody>
          <a:bodyPr/>
          <a:lstStyle/>
          <a:p>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726CB2"/>
        </a:solidFill>
        <a:effectLst/>
      </p:bgPr>
    </p:bg>
    <p:spTree>
      <p:nvGrpSpPr>
        <p:cNvPr id="1" name=""/>
        <p:cNvGrpSpPr/>
        <p:nvPr/>
      </p:nvGrpSpPr>
      <p:grpSpPr>
        <a:xfrm>
          <a:off x="0" y="0"/>
          <a:ext cx="0" cy="0"/>
          <a:chOff x="0" y="0"/>
          <a:chExt cx="0" cy="0"/>
        </a:xfrm>
      </p:grpSpPr>
      <p:sp>
        <p:nvSpPr>
          <p:cNvPr id="2" name="Freeform 2"/>
          <p:cNvSpPr/>
          <p:nvPr/>
        </p:nvSpPr>
        <p:spPr>
          <a:xfrm>
            <a:off x="12526998" y="8916177"/>
            <a:ext cx="5577003" cy="1172625"/>
          </a:xfrm>
          <a:custGeom>
            <a:avLst/>
            <a:gdLst/>
            <a:ahLst/>
            <a:cxnLst/>
            <a:rect l="l" t="t" r="r" b="b"/>
            <a:pathLst>
              <a:path w="5577003" h="1172625">
                <a:moveTo>
                  <a:pt x="0" y="0"/>
                </a:moveTo>
                <a:lnTo>
                  <a:pt x="5577002" y="0"/>
                </a:lnTo>
                <a:lnTo>
                  <a:pt x="5577002" y="1172625"/>
                </a:lnTo>
                <a:lnTo>
                  <a:pt x="0" y="1172625"/>
                </a:lnTo>
                <a:lnTo>
                  <a:pt x="0" y="0"/>
                </a:lnTo>
                <a:close/>
              </a:path>
            </a:pathLst>
          </a:custGeom>
          <a:blipFill>
            <a:blip r:embed="rId4"/>
            <a:stretch>
              <a:fillRect/>
            </a:stretch>
          </a:blipFill>
        </p:spPr>
        <p:txBody>
          <a:bodyPr/>
          <a:lstStyle/>
          <a:p>
            <a:endParaRPr lang="en-US"/>
          </a:p>
        </p:txBody>
      </p:sp>
      <p:sp>
        <p:nvSpPr>
          <p:cNvPr id="3" name="Freeform 3"/>
          <p:cNvSpPr/>
          <p:nvPr/>
        </p:nvSpPr>
        <p:spPr>
          <a:xfrm>
            <a:off x="16228186" y="6612923"/>
            <a:ext cx="1566928" cy="2420816"/>
          </a:xfrm>
          <a:custGeom>
            <a:avLst/>
            <a:gdLst/>
            <a:ahLst/>
            <a:cxnLst/>
            <a:rect l="l" t="t" r="r" b="b"/>
            <a:pathLst>
              <a:path w="1566928" h="2420816">
                <a:moveTo>
                  <a:pt x="0" y="0"/>
                </a:moveTo>
                <a:lnTo>
                  <a:pt x="1566928" y="0"/>
                </a:lnTo>
                <a:lnTo>
                  <a:pt x="1566928" y="2420816"/>
                </a:lnTo>
                <a:lnTo>
                  <a:pt x="0" y="2420816"/>
                </a:lnTo>
                <a:lnTo>
                  <a:pt x="0" y="0"/>
                </a:lnTo>
                <a:close/>
              </a:path>
            </a:pathLst>
          </a:custGeom>
          <a:blipFill>
            <a:blip r:embed="rId5">
              <a:alphaModFix amt="15000"/>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 name="Freeform 4"/>
          <p:cNvSpPr/>
          <p:nvPr/>
        </p:nvSpPr>
        <p:spPr>
          <a:xfrm>
            <a:off x="13250898" y="6542038"/>
            <a:ext cx="2860828" cy="2543536"/>
          </a:xfrm>
          <a:custGeom>
            <a:avLst/>
            <a:gdLst/>
            <a:ahLst/>
            <a:cxnLst/>
            <a:rect l="l" t="t" r="r" b="b"/>
            <a:pathLst>
              <a:path w="2860828" h="2543536">
                <a:moveTo>
                  <a:pt x="0" y="0"/>
                </a:moveTo>
                <a:lnTo>
                  <a:pt x="2860828" y="0"/>
                </a:lnTo>
                <a:lnTo>
                  <a:pt x="2860828" y="2543536"/>
                </a:lnTo>
                <a:lnTo>
                  <a:pt x="0" y="2543536"/>
                </a:lnTo>
                <a:lnTo>
                  <a:pt x="0" y="0"/>
                </a:lnTo>
                <a:close/>
              </a:path>
            </a:pathLst>
          </a:custGeom>
          <a:blipFill>
            <a:blip r:embed="rId7">
              <a:alphaModFix amt="23000"/>
              <a:extLst>
                <a:ext uri="{96DAC541-7B7A-43D3-8B79-37D633B846F1}">
                  <asvg:svgBlip xmlns:asvg="http://schemas.microsoft.com/office/drawing/2016/SVG/main" r:embed="rId8"/>
                </a:ext>
              </a:extLst>
            </a:blip>
            <a:stretch>
              <a:fillRect/>
            </a:stretch>
          </a:blipFill>
        </p:spPr>
        <p:txBody>
          <a:bodyPr/>
          <a:lstStyle/>
          <a:p>
            <a:endParaRPr lang="en-US"/>
          </a:p>
        </p:txBody>
      </p:sp>
      <p:pic>
        <p:nvPicPr>
          <p:cNvPr id="5" name="Picture 5">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9"/>
          <a:srcRect/>
          <a:stretch>
            <a:fillRect/>
          </a:stretch>
        </p:blipFill>
        <p:spPr>
          <a:xfrm>
            <a:off x="1063910" y="601190"/>
            <a:ext cx="5770737" cy="4391888"/>
          </a:xfrm>
          <a:prstGeom prst="rect">
            <a:avLst/>
          </a:prstGeom>
        </p:spPr>
      </p:pic>
      <p:sp>
        <p:nvSpPr>
          <p:cNvPr id="6" name="Freeform 6"/>
          <p:cNvSpPr/>
          <p:nvPr/>
        </p:nvSpPr>
        <p:spPr>
          <a:xfrm>
            <a:off x="887281" y="5630223"/>
            <a:ext cx="1864733" cy="1715554"/>
          </a:xfrm>
          <a:custGeom>
            <a:avLst/>
            <a:gdLst/>
            <a:ahLst/>
            <a:cxnLst/>
            <a:rect l="l" t="t" r="r" b="b"/>
            <a:pathLst>
              <a:path w="1864733" h="1715554">
                <a:moveTo>
                  <a:pt x="0" y="0"/>
                </a:moveTo>
                <a:lnTo>
                  <a:pt x="1864732" y="0"/>
                </a:lnTo>
                <a:lnTo>
                  <a:pt x="1864732" y="1715554"/>
                </a:lnTo>
                <a:lnTo>
                  <a:pt x="0" y="171555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7" name="Freeform 7"/>
          <p:cNvSpPr/>
          <p:nvPr/>
        </p:nvSpPr>
        <p:spPr>
          <a:xfrm>
            <a:off x="3016912" y="5630223"/>
            <a:ext cx="1864733" cy="1715554"/>
          </a:xfrm>
          <a:custGeom>
            <a:avLst/>
            <a:gdLst/>
            <a:ahLst/>
            <a:cxnLst/>
            <a:rect l="l" t="t" r="r" b="b"/>
            <a:pathLst>
              <a:path w="1864733" h="1715554">
                <a:moveTo>
                  <a:pt x="0" y="0"/>
                </a:moveTo>
                <a:lnTo>
                  <a:pt x="1864733" y="0"/>
                </a:lnTo>
                <a:lnTo>
                  <a:pt x="1864733" y="1715554"/>
                </a:lnTo>
                <a:lnTo>
                  <a:pt x="0" y="171555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8" name="Freeform 8"/>
          <p:cNvSpPr/>
          <p:nvPr/>
        </p:nvSpPr>
        <p:spPr>
          <a:xfrm>
            <a:off x="5148345" y="5630223"/>
            <a:ext cx="1864733" cy="1715554"/>
          </a:xfrm>
          <a:custGeom>
            <a:avLst/>
            <a:gdLst/>
            <a:ahLst/>
            <a:cxnLst/>
            <a:rect l="l" t="t" r="r" b="b"/>
            <a:pathLst>
              <a:path w="1864733" h="1715554">
                <a:moveTo>
                  <a:pt x="0" y="0"/>
                </a:moveTo>
                <a:lnTo>
                  <a:pt x="1864733" y="0"/>
                </a:lnTo>
                <a:lnTo>
                  <a:pt x="1864733" y="1715554"/>
                </a:lnTo>
                <a:lnTo>
                  <a:pt x="0" y="171555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9" name="Freeform 9"/>
          <p:cNvSpPr/>
          <p:nvPr/>
        </p:nvSpPr>
        <p:spPr>
          <a:xfrm>
            <a:off x="868231" y="7580846"/>
            <a:ext cx="1864733" cy="1715554"/>
          </a:xfrm>
          <a:custGeom>
            <a:avLst/>
            <a:gdLst/>
            <a:ahLst/>
            <a:cxnLst/>
            <a:rect l="l" t="t" r="r" b="b"/>
            <a:pathLst>
              <a:path w="1864733" h="1715554">
                <a:moveTo>
                  <a:pt x="0" y="0"/>
                </a:moveTo>
                <a:lnTo>
                  <a:pt x="1864732" y="0"/>
                </a:lnTo>
                <a:lnTo>
                  <a:pt x="1864732" y="1715554"/>
                </a:lnTo>
                <a:lnTo>
                  <a:pt x="0" y="171555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0" name="Freeform 10"/>
          <p:cNvSpPr/>
          <p:nvPr/>
        </p:nvSpPr>
        <p:spPr>
          <a:xfrm>
            <a:off x="2997862" y="7580846"/>
            <a:ext cx="1864733" cy="1715554"/>
          </a:xfrm>
          <a:custGeom>
            <a:avLst/>
            <a:gdLst/>
            <a:ahLst/>
            <a:cxnLst/>
            <a:rect l="l" t="t" r="r" b="b"/>
            <a:pathLst>
              <a:path w="1864733" h="1715554">
                <a:moveTo>
                  <a:pt x="0" y="0"/>
                </a:moveTo>
                <a:lnTo>
                  <a:pt x="1864733" y="0"/>
                </a:lnTo>
                <a:lnTo>
                  <a:pt x="1864733" y="1715554"/>
                </a:lnTo>
                <a:lnTo>
                  <a:pt x="0" y="171555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dirty="0"/>
          </a:p>
        </p:txBody>
      </p:sp>
      <p:sp>
        <p:nvSpPr>
          <p:cNvPr id="11" name="Freeform 11"/>
          <p:cNvSpPr/>
          <p:nvPr/>
        </p:nvSpPr>
        <p:spPr>
          <a:xfrm>
            <a:off x="5129295" y="7580846"/>
            <a:ext cx="1864733" cy="1715554"/>
          </a:xfrm>
          <a:custGeom>
            <a:avLst/>
            <a:gdLst/>
            <a:ahLst/>
            <a:cxnLst/>
            <a:rect l="l" t="t" r="r" b="b"/>
            <a:pathLst>
              <a:path w="1864733" h="1715554">
                <a:moveTo>
                  <a:pt x="0" y="0"/>
                </a:moveTo>
                <a:lnTo>
                  <a:pt x="1864733" y="0"/>
                </a:lnTo>
                <a:lnTo>
                  <a:pt x="1864733" y="1715554"/>
                </a:lnTo>
                <a:lnTo>
                  <a:pt x="0" y="171555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dirty="0"/>
          </a:p>
        </p:txBody>
      </p:sp>
      <p:sp>
        <p:nvSpPr>
          <p:cNvPr id="13" name="TextBox 13"/>
          <p:cNvSpPr txBox="1"/>
          <p:nvPr/>
        </p:nvSpPr>
        <p:spPr>
          <a:xfrm>
            <a:off x="1063910" y="5005387"/>
            <a:ext cx="4803490" cy="248401"/>
          </a:xfrm>
          <a:prstGeom prst="rect">
            <a:avLst/>
          </a:prstGeom>
        </p:spPr>
        <p:txBody>
          <a:bodyPr wrap="square" lIns="0" tIns="0" rIns="0" bIns="0" rtlCol="0" anchor="t">
            <a:spAutoFit/>
          </a:bodyPr>
          <a:lstStyle/>
          <a:p>
            <a:pPr algn="ctr">
              <a:lnSpc>
                <a:spcPts val="2099"/>
              </a:lnSpc>
            </a:pPr>
            <a:r>
              <a:rPr lang="en-US" sz="1499" dirty="0">
                <a:solidFill>
                  <a:srgbClr val="FFFFFF"/>
                </a:solidFill>
                <a:latin typeface="Bliss"/>
                <a:ea typeface="Bliss"/>
                <a:cs typeface="Bliss"/>
                <a:sym typeface="Bliss"/>
              </a:rPr>
              <a:t>The Simpsons, S08 E05 (Twentieth Century Fox, 2006)</a:t>
            </a:r>
          </a:p>
        </p:txBody>
      </p:sp>
      <p:grpSp>
        <p:nvGrpSpPr>
          <p:cNvPr id="15" name="Group 14">
            <a:extLst>
              <a:ext uri="{FF2B5EF4-FFF2-40B4-BE49-F238E27FC236}">
                <a16:creationId xmlns:a16="http://schemas.microsoft.com/office/drawing/2014/main" id="{81B5F2D9-A990-B52B-5023-23A9F54F6EB0}"/>
              </a:ext>
            </a:extLst>
          </p:cNvPr>
          <p:cNvGrpSpPr/>
          <p:nvPr/>
        </p:nvGrpSpPr>
        <p:grpSpPr>
          <a:xfrm>
            <a:off x="8517857" y="601190"/>
            <a:ext cx="8943429" cy="5151909"/>
            <a:chOff x="8517857" y="601190"/>
            <a:chExt cx="8943429" cy="5151909"/>
          </a:xfrm>
        </p:grpSpPr>
        <p:sp>
          <p:nvSpPr>
            <p:cNvPr id="12" name="Freeform 12"/>
            <p:cNvSpPr/>
            <p:nvPr/>
          </p:nvSpPr>
          <p:spPr>
            <a:xfrm>
              <a:off x="8517857" y="601190"/>
              <a:ext cx="8943429" cy="4886252"/>
            </a:xfrm>
            <a:custGeom>
              <a:avLst/>
              <a:gdLst/>
              <a:ahLst/>
              <a:cxnLst/>
              <a:rect l="l" t="t" r="r" b="b"/>
              <a:pathLst>
                <a:path w="8943429" h="4886252">
                  <a:moveTo>
                    <a:pt x="0" y="0"/>
                  </a:moveTo>
                  <a:lnTo>
                    <a:pt x="8943428" y="0"/>
                  </a:lnTo>
                  <a:lnTo>
                    <a:pt x="8943428" y="4886253"/>
                  </a:lnTo>
                  <a:lnTo>
                    <a:pt x="0" y="4886253"/>
                  </a:lnTo>
                  <a:lnTo>
                    <a:pt x="0" y="0"/>
                  </a:lnTo>
                  <a:close/>
                </a:path>
              </a:pathLst>
            </a:custGeom>
            <a:blipFill>
              <a:blip r:embed="rId12"/>
              <a:stretch>
                <a:fillRect/>
              </a:stretch>
            </a:blipFill>
          </p:spPr>
          <p:txBody>
            <a:bodyPr/>
            <a:lstStyle/>
            <a:p>
              <a:endParaRPr lang="en-US"/>
            </a:p>
          </p:txBody>
        </p:sp>
        <p:sp>
          <p:nvSpPr>
            <p:cNvPr id="14" name="TextBox 14"/>
            <p:cNvSpPr txBox="1"/>
            <p:nvPr/>
          </p:nvSpPr>
          <p:spPr>
            <a:xfrm>
              <a:off x="8517857" y="5501634"/>
              <a:ext cx="3064543" cy="251465"/>
            </a:xfrm>
            <a:prstGeom prst="rect">
              <a:avLst/>
            </a:prstGeom>
          </p:spPr>
          <p:txBody>
            <a:bodyPr wrap="square" lIns="0" tIns="0" rIns="0" bIns="0" rtlCol="0" anchor="t">
              <a:spAutoFit/>
            </a:bodyPr>
            <a:lstStyle/>
            <a:p>
              <a:pPr algn="ctr">
                <a:lnSpc>
                  <a:spcPts val="2099"/>
                </a:lnSpc>
              </a:pPr>
              <a:r>
                <a:rPr lang="en-US" sz="1499" dirty="0">
                  <a:solidFill>
                    <a:srgbClr val="FFFFFF"/>
                  </a:solidFill>
                  <a:latin typeface="Bliss"/>
                  <a:ea typeface="Bliss"/>
                  <a:cs typeface="Bliss"/>
                  <a:sym typeface="Bliss"/>
                </a:rPr>
                <a:t>Virtual Record Treasury of Ireland</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100"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4"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ppt_x"/>
                                          </p:val>
                                        </p:tav>
                                        <p:tav tm="100000">
                                          <p:val>
                                            <p:strVal val="#ppt_x"/>
                                          </p:val>
                                        </p:tav>
                                      </p:tavLst>
                                    </p:anim>
                                    <p:anim calcmode="lin" valueType="num">
                                      <p:cBhvr additive="base">
                                        <p:cTn id="17" dur="500" fill="hold"/>
                                        <p:tgtEl>
                                          <p:spTgt spid="7"/>
                                        </p:tgtEl>
                                        <p:attrNameLst>
                                          <p:attrName>ppt_y</p:attrName>
                                        </p:attrNameLst>
                                      </p:cBhvr>
                                      <p:tavLst>
                                        <p:tav tm="0">
                                          <p:val>
                                            <p:strVal val="1+#ppt_h/2"/>
                                          </p:val>
                                        </p:tav>
                                        <p:tav tm="100000">
                                          <p:val>
                                            <p:strVal val="#ppt_y"/>
                                          </p:val>
                                        </p:tav>
                                      </p:tavLst>
                                    </p:anim>
                                  </p:childTnLst>
                                </p:cTn>
                              </p:par>
                            </p:childTnLst>
                          </p:cTn>
                        </p:par>
                        <p:par>
                          <p:cTn id="18" fill="hold">
                            <p:stCondLst>
                              <p:cond delay="1000"/>
                            </p:stCondLst>
                            <p:childTnLst>
                              <p:par>
                                <p:cTn id="19" presetID="2" presetClass="entr" presetSubtype="4"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2" presetClass="entr" presetSubtype="4"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500" fill="hold"/>
                                        <p:tgtEl>
                                          <p:spTgt spid="9"/>
                                        </p:tgtEl>
                                        <p:attrNameLst>
                                          <p:attrName>ppt_x</p:attrName>
                                        </p:attrNameLst>
                                      </p:cBhvr>
                                      <p:tavLst>
                                        <p:tav tm="0">
                                          <p:val>
                                            <p:strVal val="#ppt_x"/>
                                          </p:val>
                                        </p:tav>
                                        <p:tav tm="100000">
                                          <p:val>
                                            <p:strVal val="#ppt_x"/>
                                          </p:val>
                                        </p:tav>
                                      </p:tavLst>
                                    </p:anim>
                                    <p:anim calcmode="lin" valueType="num">
                                      <p:cBhvr additive="base">
                                        <p:cTn id="27" dur="500" fill="hold"/>
                                        <p:tgtEl>
                                          <p:spTgt spid="9"/>
                                        </p:tgtEl>
                                        <p:attrNameLst>
                                          <p:attrName>ppt_y</p:attrName>
                                        </p:attrNameLst>
                                      </p:cBhvr>
                                      <p:tavLst>
                                        <p:tav tm="0">
                                          <p:val>
                                            <p:strVal val="1+#ppt_h/2"/>
                                          </p:val>
                                        </p:tav>
                                        <p:tav tm="100000">
                                          <p:val>
                                            <p:strVal val="#ppt_y"/>
                                          </p:val>
                                        </p:tav>
                                      </p:tavLst>
                                    </p:anim>
                                  </p:childTnLst>
                                </p:cTn>
                              </p:par>
                            </p:childTnLst>
                          </p:cTn>
                        </p:par>
                        <p:par>
                          <p:cTn id="28" fill="hold">
                            <p:stCondLst>
                              <p:cond delay="2000"/>
                            </p:stCondLst>
                            <p:childTnLst>
                              <p:par>
                                <p:cTn id="29" presetID="2" presetClass="entr" presetSubtype="4"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childTnLst>
                          </p:cTn>
                        </p:par>
                        <p:par>
                          <p:cTn id="33" fill="hold">
                            <p:stCondLst>
                              <p:cond delay="2500"/>
                            </p:stCondLst>
                            <p:childTnLst>
                              <p:par>
                                <p:cTn id="34" presetID="2" presetClass="entr" presetSubtype="4" fill="hold" grpId="0" nodeType="after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additive="base">
                                        <p:cTn id="36" dur="500" fill="hold"/>
                                        <p:tgtEl>
                                          <p:spTgt spid="11"/>
                                        </p:tgtEl>
                                        <p:attrNameLst>
                                          <p:attrName>ppt_x</p:attrName>
                                        </p:attrNameLst>
                                      </p:cBhvr>
                                      <p:tavLst>
                                        <p:tav tm="0">
                                          <p:val>
                                            <p:strVal val="#ppt_x"/>
                                          </p:val>
                                        </p:tav>
                                        <p:tav tm="100000">
                                          <p:val>
                                            <p:strVal val="#ppt_x"/>
                                          </p:val>
                                        </p:tav>
                                      </p:tavLst>
                                    </p:anim>
                                    <p:anim calcmode="lin" valueType="num">
                                      <p:cBhvr additive="base">
                                        <p:cTn id="37"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xit" presetSubtype="4" fill="hold" grpId="1" nodeType="clickEffect">
                                  <p:stCondLst>
                                    <p:cond delay="0"/>
                                  </p:stCondLst>
                                  <p:childTnLst>
                                    <p:anim calcmode="lin" valueType="num">
                                      <p:cBhvr additive="base">
                                        <p:cTn id="41" dur="500"/>
                                        <p:tgtEl>
                                          <p:spTgt spid="8"/>
                                        </p:tgtEl>
                                        <p:attrNameLst>
                                          <p:attrName>ppt_x</p:attrName>
                                        </p:attrNameLst>
                                      </p:cBhvr>
                                      <p:tavLst>
                                        <p:tav tm="0">
                                          <p:val>
                                            <p:strVal val="ppt_x"/>
                                          </p:val>
                                        </p:tav>
                                        <p:tav tm="100000">
                                          <p:val>
                                            <p:strVal val="ppt_x"/>
                                          </p:val>
                                        </p:tav>
                                      </p:tavLst>
                                    </p:anim>
                                    <p:anim calcmode="lin" valueType="num">
                                      <p:cBhvr additive="base">
                                        <p:cTn id="42" dur="500"/>
                                        <p:tgtEl>
                                          <p:spTgt spid="8"/>
                                        </p:tgtEl>
                                        <p:attrNameLst>
                                          <p:attrName>ppt_y</p:attrName>
                                        </p:attrNameLst>
                                      </p:cBhvr>
                                      <p:tavLst>
                                        <p:tav tm="0">
                                          <p:val>
                                            <p:strVal val="ppt_y"/>
                                          </p:val>
                                        </p:tav>
                                        <p:tav tm="100000">
                                          <p:val>
                                            <p:strVal val="1+ppt_h/2"/>
                                          </p:val>
                                        </p:tav>
                                      </p:tavLst>
                                    </p:anim>
                                    <p:set>
                                      <p:cBhvr>
                                        <p:cTn id="43" dur="1" fill="hold">
                                          <p:stCondLst>
                                            <p:cond delay="499"/>
                                          </p:stCondLst>
                                        </p:cTn>
                                        <p:tgtEl>
                                          <p:spTgt spid="8"/>
                                        </p:tgtEl>
                                        <p:attrNameLst>
                                          <p:attrName>style.visibility</p:attrName>
                                        </p:attrNameLst>
                                      </p:cBhvr>
                                      <p:to>
                                        <p:strVal val="hidden"/>
                                      </p:to>
                                    </p:set>
                                  </p:childTnLst>
                                </p:cTn>
                              </p:par>
                            </p:childTnLst>
                          </p:cTn>
                        </p:par>
                        <p:par>
                          <p:cTn id="44" fill="hold">
                            <p:stCondLst>
                              <p:cond delay="500"/>
                            </p:stCondLst>
                            <p:childTnLst>
                              <p:par>
                                <p:cTn id="45" presetID="2" presetClass="exit" presetSubtype="4" fill="hold" grpId="1" nodeType="afterEffect">
                                  <p:stCondLst>
                                    <p:cond delay="0"/>
                                  </p:stCondLst>
                                  <p:childTnLst>
                                    <p:anim calcmode="lin" valueType="num">
                                      <p:cBhvr additive="base">
                                        <p:cTn id="46" dur="500"/>
                                        <p:tgtEl>
                                          <p:spTgt spid="11"/>
                                        </p:tgtEl>
                                        <p:attrNameLst>
                                          <p:attrName>ppt_x</p:attrName>
                                        </p:attrNameLst>
                                      </p:cBhvr>
                                      <p:tavLst>
                                        <p:tav tm="0">
                                          <p:val>
                                            <p:strVal val="ppt_x"/>
                                          </p:val>
                                        </p:tav>
                                        <p:tav tm="100000">
                                          <p:val>
                                            <p:strVal val="ppt_x"/>
                                          </p:val>
                                        </p:tav>
                                      </p:tavLst>
                                    </p:anim>
                                    <p:anim calcmode="lin" valueType="num">
                                      <p:cBhvr additive="base">
                                        <p:cTn id="47" dur="500"/>
                                        <p:tgtEl>
                                          <p:spTgt spid="11"/>
                                        </p:tgtEl>
                                        <p:attrNameLst>
                                          <p:attrName>ppt_y</p:attrName>
                                        </p:attrNameLst>
                                      </p:cBhvr>
                                      <p:tavLst>
                                        <p:tav tm="0">
                                          <p:val>
                                            <p:strVal val="ppt_y"/>
                                          </p:val>
                                        </p:tav>
                                        <p:tav tm="100000">
                                          <p:val>
                                            <p:strVal val="1+ppt_h/2"/>
                                          </p:val>
                                        </p:tav>
                                      </p:tavLst>
                                    </p:anim>
                                    <p:set>
                                      <p:cBhvr>
                                        <p:cTn id="48" dur="1" fill="hold">
                                          <p:stCondLst>
                                            <p:cond delay="499"/>
                                          </p:stCondLst>
                                        </p:cTn>
                                        <p:tgtEl>
                                          <p:spTgt spid="11"/>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fade">
                                      <p:cBhvr>
                                        <p:cTn id="5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0">
                <p:cTn id="54" repeatCount="indefinite" fill="hold" display="0">
                  <p:stCondLst>
                    <p:cond delay="indefinite"/>
                  </p:stCondLst>
                </p:cTn>
                <p:tgtEl>
                  <p:spTgt spid="5"/>
                </p:tgtEl>
              </p:cMediaNode>
            </p:video>
            <p:seq concurrent="1" nextAc="seek">
              <p:cTn id="55" restart="whenNotActive" fill="hold" evtFilter="cancelBubble" nodeType="interactiveSeq">
                <p:stCondLst>
                  <p:cond evt="onClick" delay="0">
                    <p:tgtEl>
                      <p:spTgt spid="5"/>
                    </p:tgtEl>
                  </p:cond>
                </p:stCondLst>
                <p:endSync evt="end" delay="0">
                  <p:rtn val="all"/>
                </p:endSync>
                <p:childTnLst>
                  <p:par>
                    <p:cTn id="56" fill="hold">
                      <p:stCondLst>
                        <p:cond delay="0"/>
                      </p:stCondLst>
                      <p:childTnLst>
                        <p:par>
                          <p:cTn id="57" fill="hold">
                            <p:stCondLst>
                              <p:cond delay="0"/>
                            </p:stCondLst>
                            <p:childTnLst>
                              <p:par>
                                <p:cTn id="58" presetID="2" presetClass="mediacall" presetSubtype="0" fill="hold" nodeType="clickEffect">
                                  <p:stCondLst>
                                    <p:cond delay="0"/>
                                  </p:stCondLst>
                                  <p:childTnLst>
                                    <p:cmd type="call" cmd="togglePause">
                                      <p:cBhvr>
                                        <p:cTn id="59" dur="1" fill="hold"/>
                                        <p:tgtEl>
                                          <p:spTgt spid="5"/>
                                        </p:tgtEl>
                                      </p:cBhvr>
                                    </p:cmd>
                                  </p:childTnLst>
                                </p:cTn>
                              </p:par>
                            </p:childTnLst>
                          </p:cTn>
                        </p:par>
                      </p:childTnLst>
                    </p:cTn>
                  </p:par>
                </p:childTnLst>
              </p:cTn>
              <p:nextCondLst>
                <p:cond evt="onClick" delay="0">
                  <p:tgtEl>
                    <p:spTgt spid="5"/>
                  </p:tgtEl>
                </p:cond>
              </p:nextCondLst>
            </p:seq>
          </p:childTnLst>
        </p:cTn>
      </p:par>
    </p:tnLst>
    <p:bldLst>
      <p:bldP spid="6" grpId="0" animBg="1"/>
      <p:bldP spid="7" grpId="0" animBg="1"/>
      <p:bldP spid="8" grpId="0" animBg="1"/>
      <p:bldP spid="8" grpId="1" animBg="1"/>
      <p:bldP spid="9" grpId="0" animBg="1"/>
      <p:bldP spid="10" grpId="0" animBg="1"/>
      <p:bldP spid="11" grpId="0" animBg="1"/>
      <p:bldP spid="11"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726CB2"/>
        </a:solidFill>
        <a:effectLst/>
      </p:bgPr>
    </p:bg>
    <p:spTree>
      <p:nvGrpSpPr>
        <p:cNvPr id="1" name=""/>
        <p:cNvGrpSpPr/>
        <p:nvPr/>
      </p:nvGrpSpPr>
      <p:grpSpPr>
        <a:xfrm>
          <a:off x="0" y="0"/>
          <a:ext cx="0" cy="0"/>
          <a:chOff x="0" y="0"/>
          <a:chExt cx="0" cy="0"/>
        </a:xfrm>
      </p:grpSpPr>
      <p:sp>
        <p:nvSpPr>
          <p:cNvPr id="2" name="Freeform 2"/>
          <p:cNvSpPr/>
          <p:nvPr/>
        </p:nvSpPr>
        <p:spPr>
          <a:xfrm>
            <a:off x="12526998" y="8916177"/>
            <a:ext cx="5577003" cy="1172625"/>
          </a:xfrm>
          <a:custGeom>
            <a:avLst/>
            <a:gdLst/>
            <a:ahLst/>
            <a:cxnLst/>
            <a:rect l="l" t="t" r="r" b="b"/>
            <a:pathLst>
              <a:path w="5577003" h="1172625">
                <a:moveTo>
                  <a:pt x="0" y="0"/>
                </a:moveTo>
                <a:lnTo>
                  <a:pt x="5577002" y="0"/>
                </a:lnTo>
                <a:lnTo>
                  <a:pt x="5577002" y="1172625"/>
                </a:lnTo>
                <a:lnTo>
                  <a:pt x="0" y="1172625"/>
                </a:lnTo>
                <a:lnTo>
                  <a:pt x="0" y="0"/>
                </a:lnTo>
                <a:close/>
              </a:path>
            </a:pathLst>
          </a:custGeom>
          <a:blipFill>
            <a:blip r:embed="rId2"/>
            <a:stretch>
              <a:fillRect/>
            </a:stretch>
          </a:blipFill>
        </p:spPr>
        <p:txBody>
          <a:bodyPr/>
          <a:lstStyle/>
          <a:p>
            <a:endParaRPr lang="en-US"/>
          </a:p>
        </p:txBody>
      </p:sp>
      <p:sp>
        <p:nvSpPr>
          <p:cNvPr id="3" name="Freeform 3"/>
          <p:cNvSpPr/>
          <p:nvPr/>
        </p:nvSpPr>
        <p:spPr>
          <a:xfrm>
            <a:off x="16228186" y="6612923"/>
            <a:ext cx="1566928" cy="2420816"/>
          </a:xfrm>
          <a:custGeom>
            <a:avLst/>
            <a:gdLst/>
            <a:ahLst/>
            <a:cxnLst/>
            <a:rect l="l" t="t" r="r" b="b"/>
            <a:pathLst>
              <a:path w="1566928" h="2420816">
                <a:moveTo>
                  <a:pt x="0" y="0"/>
                </a:moveTo>
                <a:lnTo>
                  <a:pt x="1566928" y="0"/>
                </a:lnTo>
                <a:lnTo>
                  <a:pt x="1566928" y="2420816"/>
                </a:lnTo>
                <a:lnTo>
                  <a:pt x="0" y="2420816"/>
                </a:lnTo>
                <a:lnTo>
                  <a:pt x="0" y="0"/>
                </a:lnTo>
                <a:close/>
              </a:path>
            </a:pathLst>
          </a:custGeom>
          <a:blipFill>
            <a:blip r:embed="rId3">
              <a:alphaModFix amt="15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a:off x="13250898" y="6542038"/>
            <a:ext cx="2860828" cy="2543536"/>
          </a:xfrm>
          <a:custGeom>
            <a:avLst/>
            <a:gdLst/>
            <a:ahLst/>
            <a:cxnLst/>
            <a:rect l="l" t="t" r="r" b="b"/>
            <a:pathLst>
              <a:path w="2860828" h="2543536">
                <a:moveTo>
                  <a:pt x="0" y="0"/>
                </a:moveTo>
                <a:lnTo>
                  <a:pt x="2860828" y="0"/>
                </a:lnTo>
                <a:lnTo>
                  <a:pt x="2860828" y="2543536"/>
                </a:lnTo>
                <a:lnTo>
                  <a:pt x="0" y="2543536"/>
                </a:lnTo>
                <a:lnTo>
                  <a:pt x="0" y="0"/>
                </a:lnTo>
                <a:close/>
              </a:path>
            </a:pathLst>
          </a:custGeom>
          <a:blipFill>
            <a:blip r:embed="rId5">
              <a:alphaModFix amt="23000"/>
              <a:extLst>
                <a:ext uri="{96DAC541-7B7A-43D3-8B79-37D633B846F1}">
                  <asvg:svgBlip xmlns:asvg="http://schemas.microsoft.com/office/drawing/2016/SVG/main" r:embed="rId6"/>
                </a:ext>
              </a:extLst>
            </a:blip>
            <a:stretch>
              <a:fillRect/>
            </a:stretch>
          </a:blipFill>
        </p:spPr>
        <p:txBody>
          <a:bodyPr/>
          <a:lstStyle/>
          <a:p>
            <a:endParaRPr lang="en-US"/>
          </a:p>
        </p:txBody>
      </p:sp>
      <p:sp>
        <p:nvSpPr>
          <p:cNvPr id="5" name="Freeform 5"/>
          <p:cNvSpPr/>
          <p:nvPr/>
        </p:nvSpPr>
        <p:spPr>
          <a:xfrm>
            <a:off x="1350118" y="5186792"/>
            <a:ext cx="3729386" cy="3729386"/>
          </a:xfrm>
          <a:custGeom>
            <a:avLst/>
            <a:gdLst/>
            <a:ahLst/>
            <a:cxnLst/>
            <a:rect l="l" t="t" r="r" b="b"/>
            <a:pathLst>
              <a:path w="3729386" h="3729386">
                <a:moveTo>
                  <a:pt x="0" y="0"/>
                </a:moveTo>
                <a:lnTo>
                  <a:pt x="3729386" y="0"/>
                </a:lnTo>
                <a:lnTo>
                  <a:pt x="3729386" y="3729385"/>
                </a:lnTo>
                <a:lnTo>
                  <a:pt x="0" y="372938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6" name="Freeform 6"/>
          <p:cNvSpPr/>
          <p:nvPr/>
        </p:nvSpPr>
        <p:spPr>
          <a:xfrm>
            <a:off x="5972484" y="5243144"/>
            <a:ext cx="4154077" cy="3790595"/>
          </a:xfrm>
          <a:custGeom>
            <a:avLst/>
            <a:gdLst/>
            <a:ahLst/>
            <a:cxnLst/>
            <a:rect l="l" t="t" r="r" b="b"/>
            <a:pathLst>
              <a:path w="4154077" h="3790595">
                <a:moveTo>
                  <a:pt x="0" y="0"/>
                </a:moveTo>
                <a:lnTo>
                  <a:pt x="4154077" y="0"/>
                </a:lnTo>
                <a:lnTo>
                  <a:pt x="4154077" y="3790595"/>
                </a:lnTo>
                <a:lnTo>
                  <a:pt x="0" y="3790595"/>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7" name="TextBox 7"/>
          <p:cNvSpPr txBox="1"/>
          <p:nvPr/>
        </p:nvSpPr>
        <p:spPr>
          <a:xfrm>
            <a:off x="2316924" y="597650"/>
            <a:ext cx="3430786" cy="1104267"/>
          </a:xfrm>
          <a:prstGeom prst="rect">
            <a:avLst/>
          </a:prstGeom>
        </p:spPr>
        <p:txBody>
          <a:bodyPr lIns="0" tIns="0" rIns="0" bIns="0" rtlCol="0" anchor="t">
            <a:spAutoFit/>
          </a:bodyPr>
          <a:lstStyle/>
          <a:p>
            <a:pPr algn="ctr">
              <a:lnSpc>
                <a:spcPts val="8959"/>
              </a:lnSpc>
            </a:pPr>
            <a:r>
              <a:rPr lang="en-US" sz="6399" b="1" dirty="0">
                <a:solidFill>
                  <a:srgbClr val="FFFFFF"/>
                </a:solidFill>
                <a:latin typeface="Bliss Bold"/>
                <a:ea typeface="Bliss Bold"/>
                <a:cs typeface="Bliss Bold"/>
                <a:sym typeface="Bliss Bold"/>
              </a:rPr>
              <a:t>Workflow</a:t>
            </a:r>
          </a:p>
        </p:txBody>
      </p:sp>
      <p:sp>
        <p:nvSpPr>
          <p:cNvPr id="8" name="TextBox 8"/>
          <p:cNvSpPr txBox="1"/>
          <p:nvPr/>
        </p:nvSpPr>
        <p:spPr>
          <a:xfrm>
            <a:off x="1524000" y="2476500"/>
            <a:ext cx="6096591" cy="1261111"/>
          </a:xfrm>
          <a:prstGeom prst="rect">
            <a:avLst/>
          </a:prstGeom>
        </p:spPr>
        <p:txBody>
          <a:bodyPr wrap="square" lIns="0" tIns="0" rIns="0" bIns="0" rtlCol="0" anchor="t">
            <a:spAutoFit/>
          </a:bodyPr>
          <a:lstStyle/>
          <a:p>
            <a:pPr marL="777232" lvl="1" indent="-388616" algn="l">
              <a:lnSpc>
                <a:spcPts val="5039"/>
              </a:lnSpc>
              <a:buFont typeface="Arial"/>
              <a:buChar char="•"/>
            </a:pPr>
            <a:r>
              <a:rPr lang="en-US" sz="3599" b="1" dirty="0">
                <a:solidFill>
                  <a:srgbClr val="FFFFFF"/>
                </a:solidFill>
                <a:latin typeface="Bliss Bold"/>
                <a:ea typeface="Bliss Bold"/>
                <a:cs typeface="Bliss Bold"/>
                <a:sym typeface="Bliss Bold"/>
              </a:rPr>
              <a:t>Nothing is ephemeral</a:t>
            </a:r>
          </a:p>
          <a:p>
            <a:pPr marL="777232" lvl="1" indent="-388616" algn="l">
              <a:lnSpc>
                <a:spcPts val="5039"/>
              </a:lnSpc>
              <a:buFont typeface="Arial"/>
              <a:buChar char="•"/>
            </a:pPr>
            <a:r>
              <a:rPr lang="en-US" sz="3599" b="1" dirty="0">
                <a:solidFill>
                  <a:srgbClr val="FFFFFF"/>
                </a:solidFill>
                <a:latin typeface="Bliss Bold"/>
                <a:ea typeface="Bliss Bold"/>
                <a:cs typeface="Bliss Bold"/>
                <a:sym typeface="Bliss Bold"/>
              </a:rPr>
              <a:t>Year planner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726CB2"/>
        </a:solidFill>
        <a:effectLst/>
      </p:bgPr>
    </p:bg>
    <p:spTree>
      <p:nvGrpSpPr>
        <p:cNvPr id="1" name=""/>
        <p:cNvGrpSpPr/>
        <p:nvPr/>
      </p:nvGrpSpPr>
      <p:grpSpPr>
        <a:xfrm>
          <a:off x="0" y="0"/>
          <a:ext cx="0" cy="0"/>
          <a:chOff x="0" y="0"/>
          <a:chExt cx="0" cy="0"/>
        </a:xfrm>
      </p:grpSpPr>
      <p:grpSp>
        <p:nvGrpSpPr>
          <p:cNvPr id="2" name="Group 2"/>
          <p:cNvGrpSpPr/>
          <p:nvPr/>
        </p:nvGrpSpPr>
        <p:grpSpPr>
          <a:xfrm>
            <a:off x="244224" y="264248"/>
            <a:ext cx="8572472" cy="9855001"/>
            <a:chOff x="0" y="0"/>
            <a:chExt cx="2257770" cy="2595556"/>
          </a:xfrm>
        </p:grpSpPr>
        <p:sp>
          <p:nvSpPr>
            <p:cNvPr id="3" name="Freeform 3"/>
            <p:cNvSpPr/>
            <p:nvPr/>
          </p:nvSpPr>
          <p:spPr>
            <a:xfrm>
              <a:off x="0" y="0"/>
              <a:ext cx="2257771" cy="2595556"/>
            </a:xfrm>
            <a:custGeom>
              <a:avLst/>
              <a:gdLst/>
              <a:ahLst/>
              <a:cxnLst/>
              <a:rect l="l" t="t" r="r" b="b"/>
              <a:pathLst>
                <a:path w="2257771" h="2595556">
                  <a:moveTo>
                    <a:pt x="0" y="0"/>
                  </a:moveTo>
                  <a:lnTo>
                    <a:pt x="2257771" y="0"/>
                  </a:lnTo>
                  <a:lnTo>
                    <a:pt x="2257771" y="2595556"/>
                  </a:lnTo>
                  <a:lnTo>
                    <a:pt x="0" y="2595556"/>
                  </a:lnTo>
                  <a:close/>
                </a:path>
              </a:pathLst>
            </a:custGeom>
            <a:solidFill>
              <a:srgbClr val="FFFFFF"/>
            </a:solidFill>
          </p:spPr>
          <p:txBody>
            <a:bodyPr/>
            <a:lstStyle/>
            <a:p>
              <a:endParaRPr lang="en-US"/>
            </a:p>
          </p:txBody>
        </p:sp>
        <p:sp>
          <p:nvSpPr>
            <p:cNvPr id="4" name="TextBox 4"/>
            <p:cNvSpPr txBox="1"/>
            <p:nvPr/>
          </p:nvSpPr>
          <p:spPr>
            <a:xfrm>
              <a:off x="0" y="-152400"/>
              <a:ext cx="2257770" cy="2747956"/>
            </a:xfrm>
            <a:prstGeom prst="rect">
              <a:avLst/>
            </a:prstGeom>
          </p:spPr>
          <p:txBody>
            <a:bodyPr lIns="50800" tIns="50800" rIns="50800" bIns="50800" rtlCol="0" anchor="ctr"/>
            <a:lstStyle/>
            <a:p>
              <a:pPr algn="ctr">
                <a:lnSpc>
                  <a:spcPts val="2937"/>
                </a:lnSpc>
              </a:pPr>
              <a:endParaRPr/>
            </a:p>
          </p:txBody>
        </p:sp>
      </p:grpSp>
      <p:sp>
        <p:nvSpPr>
          <p:cNvPr id="6" name="Freeform 6"/>
          <p:cNvSpPr/>
          <p:nvPr/>
        </p:nvSpPr>
        <p:spPr>
          <a:xfrm>
            <a:off x="9144000" y="264248"/>
            <a:ext cx="4106898" cy="6782604"/>
          </a:xfrm>
          <a:custGeom>
            <a:avLst/>
            <a:gdLst/>
            <a:ahLst/>
            <a:cxnLst/>
            <a:rect l="l" t="t" r="r" b="b"/>
            <a:pathLst>
              <a:path w="4106898" h="6782604">
                <a:moveTo>
                  <a:pt x="0" y="0"/>
                </a:moveTo>
                <a:lnTo>
                  <a:pt x="4106898" y="0"/>
                </a:lnTo>
                <a:lnTo>
                  <a:pt x="4106898" y="6782604"/>
                </a:lnTo>
                <a:lnTo>
                  <a:pt x="0" y="6782604"/>
                </a:lnTo>
                <a:lnTo>
                  <a:pt x="0" y="0"/>
                </a:lnTo>
                <a:close/>
              </a:path>
            </a:pathLst>
          </a:custGeom>
          <a:blipFill>
            <a:blip r:embed="rId2"/>
            <a:stretch>
              <a:fillRect t="-7" b="-7"/>
            </a:stretch>
          </a:blipFill>
        </p:spPr>
        <p:txBody>
          <a:bodyPr/>
          <a:lstStyle/>
          <a:p>
            <a:endParaRPr lang="en-US"/>
          </a:p>
        </p:txBody>
      </p:sp>
      <p:sp>
        <p:nvSpPr>
          <p:cNvPr id="7" name="TextBox 7"/>
          <p:cNvSpPr txBox="1"/>
          <p:nvPr/>
        </p:nvSpPr>
        <p:spPr>
          <a:xfrm>
            <a:off x="723683" y="586591"/>
            <a:ext cx="6276082" cy="365312"/>
          </a:xfrm>
          <a:prstGeom prst="rect">
            <a:avLst/>
          </a:prstGeom>
        </p:spPr>
        <p:txBody>
          <a:bodyPr lIns="0" tIns="0" rIns="0" bIns="0" rtlCol="0" anchor="t">
            <a:spAutoFit/>
          </a:bodyPr>
          <a:lstStyle/>
          <a:p>
            <a:pPr algn="l">
              <a:lnSpc>
                <a:spcPts val="2937"/>
              </a:lnSpc>
            </a:pPr>
            <a:r>
              <a:rPr lang="en-US" sz="1407">
                <a:solidFill>
                  <a:srgbClr val="000000"/>
                </a:solidFill>
                <a:latin typeface="Calibri (MS)"/>
                <a:ea typeface="Calibri (MS)"/>
                <a:cs typeface="Calibri (MS)"/>
                <a:sym typeface="Calibri (MS)"/>
              </a:rPr>
              <a:t>Dec notices for Jan 2025 – Members and Public notices (unless marked for MRIA only) </a:t>
            </a:r>
          </a:p>
        </p:txBody>
      </p:sp>
      <p:sp>
        <p:nvSpPr>
          <p:cNvPr id="8" name="TextBox 8"/>
          <p:cNvSpPr txBox="1"/>
          <p:nvPr/>
        </p:nvSpPr>
        <p:spPr>
          <a:xfrm>
            <a:off x="1015145" y="937953"/>
            <a:ext cx="133927" cy="841562"/>
          </a:xfrm>
          <a:prstGeom prst="rect">
            <a:avLst/>
          </a:prstGeom>
        </p:spPr>
        <p:txBody>
          <a:bodyPr lIns="0" tIns="0" rIns="0" bIns="0" rtlCol="0" anchor="t">
            <a:spAutoFit/>
          </a:bodyPr>
          <a:lstStyle/>
          <a:p>
            <a:pPr algn="just">
              <a:lnSpc>
                <a:spcPts val="2937"/>
              </a:lnSpc>
            </a:pPr>
            <a:r>
              <a:rPr lang="en-US" sz="1407" spc="90">
                <a:solidFill>
                  <a:srgbClr val="000000"/>
                </a:solidFill>
                <a:latin typeface="Arial"/>
                <a:ea typeface="Arial"/>
                <a:cs typeface="Arial"/>
                <a:sym typeface="Arial"/>
              </a:rPr>
              <a:t>• </a:t>
            </a:r>
          </a:p>
          <a:p>
            <a:pPr algn="just">
              <a:lnSpc>
                <a:spcPts val="917"/>
              </a:lnSpc>
            </a:pPr>
            <a:r>
              <a:rPr lang="en-US" sz="1407" spc="90">
                <a:solidFill>
                  <a:srgbClr val="000000"/>
                </a:solidFill>
                <a:latin typeface="Arial"/>
                <a:ea typeface="Arial"/>
                <a:cs typeface="Arial"/>
                <a:sym typeface="Arial"/>
              </a:rPr>
              <a:t>• </a:t>
            </a:r>
          </a:p>
          <a:p>
            <a:pPr algn="just">
              <a:lnSpc>
                <a:spcPts val="2937"/>
              </a:lnSpc>
            </a:pPr>
            <a:r>
              <a:rPr lang="en-US" sz="1407" spc="90">
                <a:solidFill>
                  <a:srgbClr val="000000"/>
                </a:solidFill>
                <a:latin typeface="Arial"/>
                <a:ea typeface="Arial"/>
                <a:cs typeface="Arial"/>
                <a:sym typeface="Arial"/>
              </a:rPr>
              <a:t>• </a:t>
            </a:r>
          </a:p>
        </p:txBody>
      </p:sp>
      <p:sp>
        <p:nvSpPr>
          <p:cNvPr id="9" name="TextBox 9"/>
          <p:cNvSpPr txBox="1"/>
          <p:nvPr/>
        </p:nvSpPr>
        <p:spPr>
          <a:xfrm>
            <a:off x="1306547" y="959663"/>
            <a:ext cx="2915524" cy="851087"/>
          </a:xfrm>
          <a:prstGeom prst="rect">
            <a:avLst/>
          </a:prstGeom>
        </p:spPr>
        <p:txBody>
          <a:bodyPr lIns="0" tIns="0" rIns="0" bIns="0" rtlCol="0" anchor="t">
            <a:spAutoFit/>
          </a:bodyPr>
          <a:lstStyle/>
          <a:p>
            <a:pPr algn="l">
              <a:lnSpc>
                <a:spcPts val="2937"/>
              </a:lnSpc>
            </a:pPr>
            <a:r>
              <a:rPr lang="en-US" sz="1407">
                <a:solidFill>
                  <a:srgbClr val="000000"/>
                </a:solidFill>
                <a:latin typeface="Calibri (MS)"/>
                <a:ea typeface="Calibri (MS)"/>
                <a:cs typeface="Calibri (MS)"/>
                <a:sym typeface="Calibri (MS)"/>
              </a:rPr>
              <a:t>Christmas closure </a:t>
            </a:r>
          </a:p>
          <a:p>
            <a:pPr algn="l">
              <a:lnSpc>
                <a:spcPts val="917"/>
              </a:lnSpc>
            </a:pPr>
            <a:r>
              <a:rPr lang="en-US" sz="1407">
                <a:solidFill>
                  <a:srgbClr val="000000"/>
                </a:solidFill>
                <a:latin typeface="Calibri (MS)"/>
                <a:ea typeface="Calibri (MS)"/>
                <a:cs typeface="Calibri (MS)"/>
                <a:sym typeface="Calibri (MS)"/>
              </a:rPr>
              <a:t>Collecting Ireland’s history recording </a:t>
            </a:r>
          </a:p>
          <a:p>
            <a:pPr algn="l">
              <a:lnSpc>
                <a:spcPts val="2937"/>
              </a:lnSpc>
            </a:pPr>
            <a:r>
              <a:rPr lang="en-US" sz="1407">
                <a:solidFill>
                  <a:srgbClr val="000000"/>
                </a:solidFill>
                <a:latin typeface="Calibri (MS)"/>
                <a:ea typeface="Calibri (MS)"/>
                <a:cs typeface="Calibri (MS)"/>
                <a:sym typeface="Calibri (MS)"/>
              </a:rPr>
              <a:t>Exhibition/lecture – Casimir Markievicz </a:t>
            </a:r>
          </a:p>
        </p:txBody>
      </p:sp>
      <p:sp>
        <p:nvSpPr>
          <p:cNvPr id="10" name="TextBox 10"/>
          <p:cNvSpPr txBox="1"/>
          <p:nvPr/>
        </p:nvSpPr>
        <p:spPr>
          <a:xfrm>
            <a:off x="723683" y="2047790"/>
            <a:ext cx="3921919" cy="365312"/>
          </a:xfrm>
          <a:prstGeom prst="rect">
            <a:avLst/>
          </a:prstGeom>
        </p:spPr>
        <p:txBody>
          <a:bodyPr lIns="0" tIns="0" rIns="0" bIns="0" rtlCol="0" anchor="t">
            <a:spAutoFit/>
          </a:bodyPr>
          <a:lstStyle/>
          <a:p>
            <a:pPr algn="l">
              <a:lnSpc>
                <a:spcPts val="2937"/>
              </a:lnSpc>
            </a:pPr>
            <a:r>
              <a:rPr lang="en-US" sz="1407" i="1" dirty="0">
                <a:solidFill>
                  <a:srgbClr val="000000"/>
                </a:solidFill>
                <a:latin typeface="Calibri (MS) Italics"/>
                <a:ea typeface="Calibri (MS) Italics"/>
                <a:cs typeface="Calibri (MS) Italics"/>
                <a:sym typeface="Calibri (MS) Italics"/>
              </a:rPr>
              <a:t>Next notice potential content – i.e. Jan notices for Feb </a:t>
            </a:r>
          </a:p>
        </p:txBody>
      </p:sp>
      <p:sp>
        <p:nvSpPr>
          <p:cNvPr id="11" name="TextBox 11"/>
          <p:cNvSpPr txBox="1"/>
          <p:nvPr/>
        </p:nvSpPr>
        <p:spPr>
          <a:xfrm>
            <a:off x="1015145" y="2399152"/>
            <a:ext cx="133927" cy="598350"/>
          </a:xfrm>
          <a:prstGeom prst="rect">
            <a:avLst/>
          </a:prstGeom>
        </p:spPr>
        <p:txBody>
          <a:bodyPr lIns="0" tIns="0" rIns="0" bIns="0" rtlCol="0" anchor="t">
            <a:spAutoFit/>
          </a:bodyPr>
          <a:lstStyle/>
          <a:p>
            <a:pPr algn="just">
              <a:lnSpc>
                <a:spcPts val="2937"/>
              </a:lnSpc>
            </a:pPr>
            <a:r>
              <a:rPr lang="en-US" sz="1407" spc="90">
                <a:solidFill>
                  <a:srgbClr val="000000"/>
                </a:solidFill>
                <a:latin typeface="Arial"/>
                <a:ea typeface="Arial"/>
                <a:cs typeface="Arial"/>
                <a:sym typeface="Arial"/>
              </a:rPr>
              <a:t>• </a:t>
            </a:r>
          </a:p>
          <a:p>
            <a:pPr algn="just">
              <a:lnSpc>
                <a:spcPts val="917"/>
              </a:lnSpc>
            </a:pPr>
            <a:r>
              <a:rPr lang="en-US" sz="1407" spc="90">
                <a:solidFill>
                  <a:srgbClr val="000000"/>
                </a:solidFill>
                <a:latin typeface="Arial"/>
                <a:ea typeface="Arial"/>
                <a:cs typeface="Arial"/>
                <a:sym typeface="Arial"/>
              </a:rPr>
              <a:t>• </a:t>
            </a:r>
          </a:p>
        </p:txBody>
      </p:sp>
      <p:sp>
        <p:nvSpPr>
          <p:cNvPr id="12" name="TextBox 12"/>
          <p:cNvSpPr txBox="1"/>
          <p:nvPr/>
        </p:nvSpPr>
        <p:spPr>
          <a:xfrm>
            <a:off x="1306547" y="2420862"/>
            <a:ext cx="1418657" cy="607875"/>
          </a:xfrm>
          <a:prstGeom prst="rect">
            <a:avLst/>
          </a:prstGeom>
        </p:spPr>
        <p:txBody>
          <a:bodyPr lIns="0" tIns="0" rIns="0" bIns="0" rtlCol="0" anchor="t">
            <a:spAutoFit/>
          </a:bodyPr>
          <a:lstStyle/>
          <a:p>
            <a:pPr algn="l">
              <a:lnSpc>
                <a:spcPts val="2937"/>
              </a:lnSpc>
            </a:pPr>
            <a:r>
              <a:rPr lang="en-US" sz="1407">
                <a:solidFill>
                  <a:srgbClr val="000000"/>
                </a:solidFill>
                <a:latin typeface="Calibri (MS)"/>
                <a:ea typeface="Calibri (MS)"/>
                <a:cs typeface="Calibri (MS)"/>
                <a:sym typeface="Calibri (MS)"/>
              </a:rPr>
              <a:t>Lecture recording? </a:t>
            </a:r>
          </a:p>
          <a:p>
            <a:pPr algn="l">
              <a:lnSpc>
                <a:spcPts val="917"/>
              </a:lnSpc>
            </a:pPr>
            <a:r>
              <a:rPr lang="en-US" sz="1407">
                <a:solidFill>
                  <a:srgbClr val="000000"/>
                </a:solidFill>
                <a:latin typeface="Calibri (MS)"/>
                <a:ea typeface="Calibri (MS)"/>
                <a:cs typeface="Calibri (MS)"/>
                <a:sym typeface="Calibri (MS)"/>
              </a:rPr>
              <a:t>SnaG lecture </a:t>
            </a:r>
          </a:p>
        </p:txBody>
      </p:sp>
      <p:sp>
        <p:nvSpPr>
          <p:cNvPr id="14" name="Freeform 14"/>
          <p:cNvSpPr/>
          <p:nvPr/>
        </p:nvSpPr>
        <p:spPr>
          <a:xfrm>
            <a:off x="12526998" y="8916177"/>
            <a:ext cx="5577003" cy="1172625"/>
          </a:xfrm>
          <a:custGeom>
            <a:avLst/>
            <a:gdLst/>
            <a:ahLst/>
            <a:cxnLst/>
            <a:rect l="l" t="t" r="r" b="b"/>
            <a:pathLst>
              <a:path w="5577003" h="1172625">
                <a:moveTo>
                  <a:pt x="0" y="0"/>
                </a:moveTo>
                <a:lnTo>
                  <a:pt x="5577002" y="0"/>
                </a:lnTo>
                <a:lnTo>
                  <a:pt x="5577002" y="1172625"/>
                </a:lnTo>
                <a:lnTo>
                  <a:pt x="0" y="1172625"/>
                </a:lnTo>
                <a:lnTo>
                  <a:pt x="0" y="0"/>
                </a:lnTo>
                <a:close/>
              </a:path>
            </a:pathLst>
          </a:custGeom>
          <a:blipFill>
            <a:blip r:embed="rId3"/>
            <a:stretch>
              <a:fillRect/>
            </a:stretch>
          </a:blipFill>
        </p:spPr>
        <p:txBody>
          <a:bodyPr/>
          <a:lstStyle/>
          <a:p>
            <a:endParaRPr lang="en-US"/>
          </a:p>
        </p:txBody>
      </p:sp>
      <p:sp>
        <p:nvSpPr>
          <p:cNvPr id="15" name="Freeform 15"/>
          <p:cNvSpPr/>
          <p:nvPr/>
        </p:nvSpPr>
        <p:spPr>
          <a:xfrm>
            <a:off x="16228186" y="6612923"/>
            <a:ext cx="1566928" cy="2420816"/>
          </a:xfrm>
          <a:custGeom>
            <a:avLst/>
            <a:gdLst/>
            <a:ahLst/>
            <a:cxnLst/>
            <a:rect l="l" t="t" r="r" b="b"/>
            <a:pathLst>
              <a:path w="1566928" h="2420816">
                <a:moveTo>
                  <a:pt x="0" y="0"/>
                </a:moveTo>
                <a:lnTo>
                  <a:pt x="1566928" y="0"/>
                </a:lnTo>
                <a:lnTo>
                  <a:pt x="1566928" y="2420816"/>
                </a:lnTo>
                <a:lnTo>
                  <a:pt x="0" y="2420816"/>
                </a:lnTo>
                <a:lnTo>
                  <a:pt x="0" y="0"/>
                </a:lnTo>
                <a:close/>
              </a:path>
            </a:pathLst>
          </a:custGeom>
          <a:blipFill>
            <a:blip r:embed="rId4">
              <a:alphaModFix amt="15000"/>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6" name="Freeform 16"/>
          <p:cNvSpPr/>
          <p:nvPr/>
        </p:nvSpPr>
        <p:spPr>
          <a:xfrm>
            <a:off x="13250898" y="6542038"/>
            <a:ext cx="2860828" cy="2543536"/>
          </a:xfrm>
          <a:custGeom>
            <a:avLst/>
            <a:gdLst/>
            <a:ahLst/>
            <a:cxnLst/>
            <a:rect l="l" t="t" r="r" b="b"/>
            <a:pathLst>
              <a:path w="2860828" h="2543536">
                <a:moveTo>
                  <a:pt x="0" y="0"/>
                </a:moveTo>
                <a:lnTo>
                  <a:pt x="2860828" y="0"/>
                </a:lnTo>
                <a:lnTo>
                  <a:pt x="2860828" y="2543536"/>
                </a:lnTo>
                <a:lnTo>
                  <a:pt x="0" y="2543536"/>
                </a:lnTo>
                <a:lnTo>
                  <a:pt x="0" y="0"/>
                </a:lnTo>
                <a:close/>
              </a:path>
            </a:pathLst>
          </a:custGeom>
          <a:blipFill>
            <a:blip r:embed="rId6">
              <a:alphaModFix amt="23000"/>
              <a:extLst>
                <a:ext uri="{96DAC541-7B7A-43D3-8B79-37D633B846F1}">
                  <asvg:svgBlip xmlns:asvg="http://schemas.microsoft.com/office/drawing/2016/SVG/main" r:embed="rId7"/>
                </a:ext>
              </a:extLst>
            </a:blip>
            <a:stretch>
              <a:fillRect/>
            </a:stretch>
          </a:blipFill>
        </p:spPr>
        <p:txBody>
          <a:bodyPr/>
          <a:lstStyle/>
          <a:p>
            <a:endParaRPr lang="en-US"/>
          </a:p>
        </p:txBody>
      </p:sp>
      <p:graphicFrame>
        <p:nvGraphicFramePr>
          <p:cNvPr id="19" name="Table 18">
            <a:extLst>
              <a:ext uri="{FF2B5EF4-FFF2-40B4-BE49-F238E27FC236}">
                <a16:creationId xmlns:a16="http://schemas.microsoft.com/office/drawing/2014/main" id="{E13DD407-250C-D3C2-EE43-6501C2DDBD2B}"/>
              </a:ext>
            </a:extLst>
          </p:cNvPr>
          <p:cNvGraphicFramePr>
            <a:graphicFrameLocks noGrp="1"/>
          </p:cNvGraphicFramePr>
          <p:nvPr>
            <p:extLst>
              <p:ext uri="{D42A27DB-BD31-4B8C-83A1-F6EECF244321}">
                <p14:modId xmlns:p14="http://schemas.microsoft.com/office/powerpoint/2010/main" val="1919299984"/>
              </p:ext>
            </p:extLst>
          </p:nvPr>
        </p:nvGraphicFramePr>
        <p:xfrm>
          <a:off x="710034" y="3107272"/>
          <a:ext cx="7507245" cy="2993087"/>
        </p:xfrm>
        <a:graphic>
          <a:graphicData uri="http://schemas.openxmlformats.org/drawingml/2006/table">
            <a:tbl>
              <a:tblPr firstRow="1" firstCol="1" bandRow="1">
                <a:tableStyleId>{5C22544A-7EE6-4342-B048-85BDC9FD1C3A}</a:tableStyleId>
              </a:tblPr>
              <a:tblGrid>
                <a:gridCol w="7507245">
                  <a:extLst>
                    <a:ext uri="{9D8B030D-6E8A-4147-A177-3AD203B41FA5}">
                      <a16:colId xmlns:a16="http://schemas.microsoft.com/office/drawing/2014/main" val="126911055"/>
                    </a:ext>
                  </a:extLst>
                </a:gridCol>
              </a:tblGrid>
              <a:tr h="220930">
                <a:tc>
                  <a:txBody>
                    <a:bodyPr/>
                    <a:lstStyle/>
                    <a:p>
                      <a:pPr algn="l">
                        <a:lnSpc>
                          <a:spcPct val="107000"/>
                        </a:lnSpc>
                        <a:spcAft>
                          <a:spcPts val="800"/>
                        </a:spcAft>
                        <a:buNone/>
                        <a:tabLst>
                          <a:tab pos="5267325" algn="l"/>
                        </a:tabLst>
                      </a:pPr>
                      <a:r>
                        <a:rPr lang="en-US" sz="1400" kern="100" dirty="0">
                          <a:solidFill>
                            <a:schemeClr val="tx1"/>
                          </a:solidFill>
                          <a:effectLst/>
                        </a:rPr>
                        <a:t>Heading</a:t>
                      </a:r>
                      <a:r>
                        <a:rPr lang="en-US" sz="1100" kern="100" dirty="0">
                          <a:solidFill>
                            <a:schemeClr val="tx1"/>
                          </a:solidFill>
                          <a:effectLst/>
                        </a:rPr>
                        <a:t>	</a:t>
                      </a:r>
                      <a:endParaRPr lang="en-US"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4041653911"/>
                  </a:ext>
                </a:extLst>
              </a:tr>
              <a:tr h="220930">
                <a:tc>
                  <a:txBody>
                    <a:bodyPr/>
                    <a:lstStyle/>
                    <a:p>
                      <a:pPr algn="l">
                        <a:lnSpc>
                          <a:spcPct val="107000"/>
                        </a:lnSpc>
                        <a:spcAft>
                          <a:spcPts val="800"/>
                        </a:spcAft>
                        <a:buNone/>
                      </a:pPr>
                      <a:r>
                        <a:rPr lang="en-US" sz="1400" b="0" kern="100" dirty="0">
                          <a:solidFill>
                            <a:schemeClr val="tx1"/>
                          </a:solidFill>
                          <a:effectLst/>
                        </a:rPr>
                        <a:t>Library closure: 24 December – 4 January</a:t>
                      </a:r>
                      <a:endParaRPr lang="en-US"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52283623"/>
                  </a:ext>
                </a:extLst>
              </a:tr>
              <a:tr h="220930">
                <a:tc>
                  <a:txBody>
                    <a:bodyPr/>
                    <a:lstStyle/>
                    <a:p>
                      <a:pPr algn="l">
                        <a:lnSpc>
                          <a:spcPct val="107000"/>
                        </a:lnSpc>
                        <a:spcAft>
                          <a:spcPts val="800"/>
                        </a:spcAft>
                        <a:buNone/>
                      </a:pPr>
                      <a:r>
                        <a:rPr lang="en-US" sz="1400" kern="100" dirty="0">
                          <a:solidFill>
                            <a:schemeClr val="tx1"/>
                          </a:solidFill>
                          <a:effectLst/>
                        </a:rPr>
                        <a:t>Content</a:t>
                      </a:r>
                      <a:endParaRPr lang="en-US"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667786038"/>
                  </a:ext>
                </a:extLst>
              </a:tr>
              <a:tr h="683247">
                <a:tc>
                  <a:txBody>
                    <a:bodyPr/>
                    <a:lstStyle/>
                    <a:p>
                      <a:pPr algn="l">
                        <a:lnSpc>
                          <a:spcPct val="107000"/>
                        </a:lnSpc>
                        <a:spcAft>
                          <a:spcPts val="800"/>
                        </a:spcAft>
                        <a:buNone/>
                      </a:pPr>
                      <a:r>
                        <a:rPr lang="en-US" sz="1400" b="0" kern="100" dirty="0">
                          <a:solidFill>
                            <a:schemeClr val="tx1"/>
                          </a:solidFill>
                          <a:effectLst/>
                        </a:rPr>
                        <a:t>For the Christmas period, the Library will be closed to readers from 12pm, Wednesday, 24 December 2025. We will re-open 10am, Monday, 5 January 2026. For enquiries please email: </a:t>
                      </a:r>
                      <a:r>
                        <a:rPr lang="en-US" sz="1400" b="0" u="sng" kern="100" dirty="0">
                          <a:solidFill>
                            <a:schemeClr val="tx1"/>
                          </a:solidFill>
                          <a:effectLst/>
                          <a:hlinkClick r:id="rId8">
                            <a:extLst>
                              <a:ext uri="{A12FA001-AC4F-418D-AE19-62706E023703}">
                                <ahyp:hlinkClr xmlns:ahyp="http://schemas.microsoft.com/office/drawing/2018/hyperlinkcolor" val="tx"/>
                              </a:ext>
                            </a:extLst>
                          </a:hlinkClick>
                        </a:rPr>
                        <a:t>library@ria.ie</a:t>
                      </a:r>
                      <a:r>
                        <a:rPr lang="en-US" sz="1400" b="0" kern="100" dirty="0">
                          <a:solidFill>
                            <a:schemeClr val="tx1"/>
                          </a:solidFill>
                          <a:effectLst/>
                        </a:rPr>
                        <a:t>. For appointments please visit our booking page.</a:t>
                      </a:r>
                      <a:endParaRPr lang="en-US"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92909657"/>
                  </a:ext>
                </a:extLst>
              </a:tr>
              <a:tr h="220930">
                <a:tc>
                  <a:txBody>
                    <a:bodyPr/>
                    <a:lstStyle/>
                    <a:p>
                      <a:pPr algn="l">
                        <a:lnSpc>
                          <a:spcPct val="107000"/>
                        </a:lnSpc>
                        <a:spcAft>
                          <a:spcPts val="800"/>
                        </a:spcAft>
                        <a:buNone/>
                      </a:pPr>
                      <a:r>
                        <a:rPr lang="en-US" sz="1400" kern="100" dirty="0">
                          <a:solidFill>
                            <a:schemeClr val="tx1"/>
                          </a:solidFill>
                          <a:effectLst/>
                        </a:rPr>
                        <a:t>Webpage link</a:t>
                      </a:r>
                      <a:endParaRPr lang="en-US"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464791180"/>
                  </a:ext>
                </a:extLst>
              </a:tr>
              <a:tr h="316861">
                <a:tc>
                  <a:txBody>
                    <a:bodyPr/>
                    <a:lstStyle/>
                    <a:p>
                      <a:pPr algn="l">
                        <a:lnSpc>
                          <a:spcPct val="107000"/>
                        </a:lnSpc>
                        <a:spcAft>
                          <a:spcPts val="800"/>
                        </a:spcAft>
                        <a:buNone/>
                      </a:pPr>
                      <a:r>
                        <a:rPr lang="en-US" sz="1400" b="0" kern="100" dirty="0">
                          <a:solidFill>
                            <a:schemeClr val="tx1"/>
                          </a:solidFill>
                          <a:effectLst/>
                        </a:rPr>
                        <a:t>https://outlook.office365.com/book/RoyalIrishAcademy@ria.ie/?ismsaljsauthenabled=trues/calendar</a:t>
                      </a:r>
                      <a:endParaRPr lang="en-US"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89776967"/>
                  </a:ext>
                </a:extLst>
              </a:tr>
              <a:tr h="220930">
                <a:tc>
                  <a:txBody>
                    <a:bodyPr/>
                    <a:lstStyle/>
                    <a:p>
                      <a:pPr algn="l">
                        <a:lnSpc>
                          <a:spcPct val="107000"/>
                        </a:lnSpc>
                        <a:spcAft>
                          <a:spcPts val="800"/>
                        </a:spcAft>
                        <a:buNone/>
                      </a:pPr>
                      <a:r>
                        <a:rPr lang="en-US" sz="1400" kern="100" dirty="0">
                          <a:solidFill>
                            <a:schemeClr val="tx1"/>
                          </a:solidFill>
                          <a:effectLst/>
                        </a:rPr>
                        <a:t>Caption</a:t>
                      </a:r>
                      <a:endParaRPr lang="en-US"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646342616"/>
                  </a:ext>
                </a:extLst>
              </a:tr>
              <a:tr h="220930">
                <a:tc>
                  <a:txBody>
                    <a:bodyPr/>
                    <a:lstStyle/>
                    <a:p>
                      <a:pPr algn="l">
                        <a:lnSpc>
                          <a:spcPct val="107000"/>
                        </a:lnSpc>
                        <a:spcAft>
                          <a:spcPts val="800"/>
                        </a:spcAft>
                        <a:buNone/>
                      </a:pPr>
                      <a:r>
                        <a:rPr lang="en-US" sz="1400" b="0" kern="100" dirty="0">
                          <a:solidFill>
                            <a:schemeClr val="tx1"/>
                          </a:solidFill>
                          <a:effectLst/>
                        </a:rPr>
                        <a:t>RIA Library reading room clock</a:t>
                      </a:r>
                      <a:endParaRPr lang="en-US"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13407845"/>
                  </a:ext>
                </a:extLst>
              </a:tr>
              <a:tr h="220930">
                <a:tc>
                  <a:txBody>
                    <a:bodyPr/>
                    <a:lstStyle/>
                    <a:p>
                      <a:pPr algn="l">
                        <a:lnSpc>
                          <a:spcPct val="107000"/>
                        </a:lnSpc>
                        <a:spcAft>
                          <a:spcPts val="800"/>
                        </a:spcAft>
                        <a:buNone/>
                      </a:pPr>
                      <a:r>
                        <a:rPr lang="en-US" sz="1400" kern="100" dirty="0">
                          <a:solidFill>
                            <a:schemeClr val="tx1"/>
                          </a:solidFill>
                          <a:effectLst/>
                        </a:rPr>
                        <a:t>ALT</a:t>
                      </a:r>
                      <a:endParaRPr lang="en-US" sz="1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902035396"/>
                  </a:ext>
                </a:extLst>
              </a:tr>
              <a:tr h="116382">
                <a:tc>
                  <a:txBody>
                    <a:bodyPr/>
                    <a:lstStyle/>
                    <a:p>
                      <a:pPr algn="l">
                        <a:lnSpc>
                          <a:spcPct val="107000"/>
                        </a:lnSpc>
                        <a:spcAft>
                          <a:spcPts val="800"/>
                        </a:spcAft>
                        <a:buNone/>
                      </a:pPr>
                      <a:r>
                        <a:rPr lang="en-US" sz="1400" b="0" kern="100" dirty="0">
                          <a:solidFill>
                            <a:schemeClr val="tx1"/>
                          </a:solidFill>
                          <a:effectLst/>
                        </a:rPr>
                        <a:t>Antique clock mounted on a gallery balcony, with roman numerals and the maker’s name on the face, J. Booth &amp; Son. There are stacks of archival boxes on shelves in the background.</a:t>
                      </a:r>
                      <a:endParaRPr lang="en-US"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89587356"/>
                  </a:ext>
                </a:extLst>
              </a:tr>
            </a:tbl>
          </a:graphicData>
        </a:graphic>
      </p:graphicFrame>
      <p:graphicFrame>
        <p:nvGraphicFramePr>
          <p:cNvPr id="20" name="Table 19">
            <a:extLst>
              <a:ext uri="{FF2B5EF4-FFF2-40B4-BE49-F238E27FC236}">
                <a16:creationId xmlns:a16="http://schemas.microsoft.com/office/drawing/2014/main" id="{B47414FC-8783-420B-7BF2-8496C6A6D4A7}"/>
              </a:ext>
            </a:extLst>
          </p:cNvPr>
          <p:cNvGraphicFramePr>
            <a:graphicFrameLocks noGrp="1"/>
          </p:cNvGraphicFramePr>
          <p:nvPr>
            <p:extLst>
              <p:ext uri="{D42A27DB-BD31-4B8C-83A1-F6EECF244321}">
                <p14:modId xmlns:p14="http://schemas.microsoft.com/office/powerpoint/2010/main" val="1404898597"/>
              </p:ext>
            </p:extLst>
          </p:nvPr>
        </p:nvGraphicFramePr>
        <p:xfrm>
          <a:off x="736004" y="6289639"/>
          <a:ext cx="7493596" cy="3445472"/>
        </p:xfrm>
        <a:graphic>
          <a:graphicData uri="http://schemas.openxmlformats.org/drawingml/2006/table">
            <a:tbl>
              <a:tblPr firstRow="1" firstCol="1" bandRow="1">
                <a:tableStyleId>{5C22544A-7EE6-4342-B048-85BDC9FD1C3A}</a:tableStyleId>
              </a:tblPr>
              <a:tblGrid>
                <a:gridCol w="7493596">
                  <a:extLst>
                    <a:ext uri="{9D8B030D-6E8A-4147-A177-3AD203B41FA5}">
                      <a16:colId xmlns:a16="http://schemas.microsoft.com/office/drawing/2014/main" val="1186092581"/>
                    </a:ext>
                  </a:extLst>
                </a:gridCol>
              </a:tblGrid>
              <a:tr h="295722">
                <a:tc>
                  <a:txBody>
                    <a:bodyPr/>
                    <a:lstStyle/>
                    <a:p>
                      <a:pPr>
                        <a:lnSpc>
                          <a:spcPct val="107000"/>
                        </a:lnSpc>
                        <a:spcAft>
                          <a:spcPts val="800"/>
                        </a:spcAft>
                        <a:buNone/>
                        <a:tabLst>
                          <a:tab pos="5267325" algn="l"/>
                        </a:tabLst>
                      </a:pPr>
                      <a:r>
                        <a:rPr lang="en-US" sz="1400" b="1" kern="100" dirty="0">
                          <a:solidFill>
                            <a:schemeClr val="tx1"/>
                          </a:solidFill>
                          <a:effectLst/>
                        </a:rPr>
                        <a:t>Heading	</a:t>
                      </a:r>
                      <a:endParaRPr lang="en-US"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598283150"/>
                  </a:ext>
                </a:extLst>
              </a:tr>
              <a:tr h="262849">
                <a:tc>
                  <a:txBody>
                    <a:bodyPr/>
                    <a:lstStyle/>
                    <a:p>
                      <a:pPr>
                        <a:lnSpc>
                          <a:spcPct val="107000"/>
                        </a:lnSpc>
                        <a:spcAft>
                          <a:spcPts val="800"/>
                        </a:spcAft>
                        <a:buNone/>
                      </a:pPr>
                      <a:r>
                        <a:rPr lang="en-US" sz="1400" b="0" kern="100" dirty="0">
                          <a:solidFill>
                            <a:schemeClr val="tx1"/>
                          </a:solidFill>
                          <a:effectLst/>
                        </a:rPr>
                        <a:t>Listen back: Collecting Ireland’s History lecture</a:t>
                      </a:r>
                      <a:endParaRPr lang="en-US"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33202191"/>
                  </a:ext>
                </a:extLst>
              </a:tr>
              <a:tr h="211687">
                <a:tc>
                  <a:txBody>
                    <a:bodyPr/>
                    <a:lstStyle/>
                    <a:p>
                      <a:pPr>
                        <a:lnSpc>
                          <a:spcPct val="107000"/>
                        </a:lnSpc>
                        <a:spcAft>
                          <a:spcPts val="800"/>
                        </a:spcAft>
                        <a:buNone/>
                      </a:pPr>
                      <a:r>
                        <a:rPr lang="en-US" sz="1400" b="1" kern="100" dirty="0">
                          <a:solidFill>
                            <a:schemeClr val="tx1"/>
                          </a:solidFill>
                          <a:effectLst/>
                        </a:rPr>
                        <a:t>Content</a:t>
                      </a:r>
                      <a:endParaRPr lang="en-US"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651581323"/>
                  </a:ext>
                </a:extLst>
              </a:tr>
              <a:tr h="1319101">
                <a:tc>
                  <a:txBody>
                    <a:bodyPr/>
                    <a:lstStyle/>
                    <a:p>
                      <a:pPr>
                        <a:lnSpc>
                          <a:spcPct val="107000"/>
                        </a:lnSpc>
                        <a:spcAft>
                          <a:spcPts val="800"/>
                        </a:spcAft>
                        <a:buNone/>
                      </a:pPr>
                      <a:r>
                        <a:rPr lang="en-US" sz="1400" b="0" kern="100" dirty="0">
                          <a:solidFill>
                            <a:schemeClr val="tx1"/>
                          </a:solidFill>
                          <a:effectLst/>
                        </a:rPr>
                        <a:t>This Library Lunchtime Lecture, in collaboration with the Virtual Record Treasury of Ireland (VRTI), explored the diverse approaches to collecting Irish manuscripts of the last 700 years; and the role of libraries in preserving and recovering lost materials. Focusing on collections from the Bodleian Libraries, Cambridge University Library, British Library, National Library Ireland, Trinity College Dublin and the Royal Irish Academy, the talk also addressed the themes presented in the accompanying exhibition. </a:t>
                      </a:r>
                      <a:endParaRPr lang="en-US"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68915276"/>
                  </a:ext>
                </a:extLst>
              </a:tr>
              <a:tr h="211687">
                <a:tc>
                  <a:txBody>
                    <a:bodyPr/>
                    <a:lstStyle/>
                    <a:p>
                      <a:pPr>
                        <a:lnSpc>
                          <a:spcPct val="107000"/>
                        </a:lnSpc>
                        <a:spcAft>
                          <a:spcPts val="800"/>
                        </a:spcAft>
                        <a:buNone/>
                      </a:pPr>
                      <a:r>
                        <a:rPr lang="en-US" sz="1400" b="1" kern="100" dirty="0">
                          <a:solidFill>
                            <a:schemeClr val="tx1"/>
                          </a:solidFill>
                          <a:effectLst/>
                        </a:rPr>
                        <a:t>Webpage link</a:t>
                      </a:r>
                      <a:endParaRPr lang="en-US"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412748650"/>
                  </a:ext>
                </a:extLst>
              </a:tr>
              <a:tr h="211687">
                <a:tc>
                  <a:txBody>
                    <a:bodyPr/>
                    <a:lstStyle/>
                    <a:p>
                      <a:pPr>
                        <a:lnSpc>
                          <a:spcPct val="107000"/>
                        </a:lnSpc>
                        <a:spcAft>
                          <a:spcPts val="800"/>
                        </a:spcAft>
                        <a:buNone/>
                      </a:pPr>
                      <a:r>
                        <a:rPr lang="en-US" sz="1400" b="0" kern="100" dirty="0">
                          <a:solidFill>
                            <a:schemeClr val="tx1"/>
                          </a:solidFill>
                          <a:effectLst/>
                        </a:rPr>
                        <a:t>https://www.ria.ie/audio/collecting-irelands-history-lecture/</a:t>
                      </a:r>
                      <a:endParaRPr lang="en-US"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77606816"/>
                  </a:ext>
                </a:extLst>
              </a:tr>
              <a:tr h="211687">
                <a:tc>
                  <a:txBody>
                    <a:bodyPr/>
                    <a:lstStyle/>
                    <a:p>
                      <a:pPr>
                        <a:lnSpc>
                          <a:spcPct val="107000"/>
                        </a:lnSpc>
                        <a:spcAft>
                          <a:spcPts val="800"/>
                        </a:spcAft>
                        <a:buNone/>
                      </a:pPr>
                      <a:r>
                        <a:rPr lang="en-US" sz="1400" b="1" kern="100" dirty="0">
                          <a:solidFill>
                            <a:schemeClr val="tx1"/>
                          </a:solidFill>
                          <a:effectLst/>
                        </a:rPr>
                        <a:t>Caption</a:t>
                      </a:r>
                      <a:endParaRPr lang="en-US"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4099787248"/>
                  </a:ext>
                </a:extLst>
              </a:tr>
              <a:tr h="211687">
                <a:tc>
                  <a:txBody>
                    <a:bodyPr/>
                    <a:lstStyle/>
                    <a:p>
                      <a:pPr>
                        <a:lnSpc>
                          <a:spcPct val="107000"/>
                        </a:lnSpc>
                        <a:spcAft>
                          <a:spcPts val="800"/>
                        </a:spcAft>
                        <a:buNone/>
                      </a:pPr>
                      <a:r>
                        <a:rPr lang="en-US" sz="1400" b="0" kern="100" dirty="0">
                          <a:solidFill>
                            <a:schemeClr val="tx1"/>
                          </a:solidFill>
                          <a:effectLst/>
                        </a:rPr>
                        <a:t>Collecting Ireland’s History exhibition case at RIA Library</a:t>
                      </a:r>
                      <a:endParaRPr lang="en-US"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36956366"/>
                  </a:ext>
                </a:extLst>
              </a:tr>
              <a:tr h="211687">
                <a:tc>
                  <a:txBody>
                    <a:bodyPr/>
                    <a:lstStyle/>
                    <a:p>
                      <a:pPr>
                        <a:lnSpc>
                          <a:spcPct val="107000"/>
                        </a:lnSpc>
                        <a:spcAft>
                          <a:spcPts val="800"/>
                        </a:spcAft>
                        <a:buNone/>
                      </a:pPr>
                      <a:r>
                        <a:rPr lang="en-US" sz="1400" b="1" kern="100" dirty="0">
                          <a:solidFill>
                            <a:schemeClr val="tx1"/>
                          </a:solidFill>
                          <a:effectLst/>
                        </a:rPr>
                        <a:t>ALT</a:t>
                      </a:r>
                      <a:endParaRPr lang="en-US" sz="1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948090655"/>
                  </a:ext>
                </a:extLst>
              </a:tr>
              <a:tr h="211687">
                <a:tc>
                  <a:txBody>
                    <a:bodyPr/>
                    <a:lstStyle/>
                    <a:p>
                      <a:pPr>
                        <a:lnSpc>
                          <a:spcPct val="107000"/>
                        </a:lnSpc>
                        <a:spcAft>
                          <a:spcPts val="800"/>
                        </a:spcAft>
                        <a:buNone/>
                      </a:pPr>
                      <a:r>
                        <a:rPr lang="en-US" sz="1400" b="0" kern="100" dirty="0">
                          <a:solidFill>
                            <a:schemeClr val="tx1"/>
                          </a:solidFill>
                          <a:effectLst/>
                        </a:rPr>
                        <a:t>Bird’s eye view into an exhibition case filled with flat paper documents and caption labels.</a:t>
                      </a:r>
                      <a:endParaRPr lang="en-US" sz="14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36085830"/>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726CB2"/>
        </a:solidFill>
        <a:effectLst/>
      </p:bgPr>
    </p:bg>
    <p:spTree>
      <p:nvGrpSpPr>
        <p:cNvPr id="1" name=""/>
        <p:cNvGrpSpPr/>
        <p:nvPr/>
      </p:nvGrpSpPr>
      <p:grpSpPr>
        <a:xfrm>
          <a:off x="0" y="0"/>
          <a:ext cx="0" cy="0"/>
          <a:chOff x="0" y="0"/>
          <a:chExt cx="0" cy="0"/>
        </a:xfrm>
      </p:grpSpPr>
      <p:sp>
        <p:nvSpPr>
          <p:cNvPr id="2" name="Freeform 2"/>
          <p:cNvSpPr/>
          <p:nvPr/>
        </p:nvSpPr>
        <p:spPr>
          <a:xfrm>
            <a:off x="124338" y="721913"/>
            <a:ext cx="18039323" cy="8412447"/>
          </a:xfrm>
          <a:custGeom>
            <a:avLst/>
            <a:gdLst/>
            <a:ahLst/>
            <a:cxnLst/>
            <a:rect l="l" t="t" r="r" b="b"/>
            <a:pathLst>
              <a:path w="18039323" h="8412447">
                <a:moveTo>
                  <a:pt x="0" y="0"/>
                </a:moveTo>
                <a:lnTo>
                  <a:pt x="18039324" y="0"/>
                </a:lnTo>
                <a:lnTo>
                  <a:pt x="18039324" y="8412447"/>
                </a:lnTo>
                <a:lnTo>
                  <a:pt x="0" y="8412447"/>
                </a:lnTo>
                <a:lnTo>
                  <a:pt x="0" y="0"/>
                </a:lnTo>
                <a:close/>
              </a:path>
            </a:pathLst>
          </a:custGeom>
          <a:blipFill>
            <a:blip r:embed="rId2"/>
            <a:stretch>
              <a:fillRect l="-9" r="-9"/>
            </a:stretch>
          </a:blipFill>
        </p:spPr>
        <p:txBody>
          <a:bodyPr/>
          <a:lstStyle/>
          <a:p>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726CB2"/>
        </a:solidFill>
        <a:effectLst/>
      </p:bgPr>
    </p:bg>
    <p:spTree>
      <p:nvGrpSpPr>
        <p:cNvPr id="1" name=""/>
        <p:cNvGrpSpPr/>
        <p:nvPr/>
      </p:nvGrpSpPr>
      <p:grpSpPr>
        <a:xfrm>
          <a:off x="0" y="0"/>
          <a:ext cx="0" cy="0"/>
          <a:chOff x="0" y="0"/>
          <a:chExt cx="0" cy="0"/>
        </a:xfrm>
      </p:grpSpPr>
      <p:sp>
        <p:nvSpPr>
          <p:cNvPr id="2" name="Freeform 2"/>
          <p:cNvSpPr/>
          <p:nvPr/>
        </p:nvSpPr>
        <p:spPr>
          <a:xfrm>
            <a:off x="12526998" y="8916177"/>
            <a:ext cx="5577003" cy="1172625"/>
          </a:xfrm>
          <a:custGeom>
            <a:avLst/>
            <a:gdLst/>
            <a:ahLst/>
            <a:cxnLst/>
            <a:rect l="l" t="t" r="r" b="b"/>
            <a:pathLst>
              <a:path w="5577003" h="1172625">
                <a:moveTo>
                  <a:pt x="0" y="0"/>
                </a:moveTo>
                <a:lnTo>
                  <a:pt x="5577002" y="0"/>
                </a:lnTo>
                <a:lnTo>
                  <a:pt x="5577002" y="1172625"/>
                </a:lnTo>
                <a:lnTo>
                  <a:pt x="0" y="1172625"/>
                </a:lnTo>
                <a:lnTo>
                  <a:pt x="0" y="0"/>
                </a:lnTo>
                <a:close/>
              </a:path>
            </a:pathLst>
          </a:custGeom>
          <a:blipFill>
            <a:blip r:embed="rId2"/>
            <a:stretch>
              <a:fillRect/>
            </a:stretch>
          </a:blipFill>
        </p:spPr>
        <p:txBody>
          <a:bodyPr/>
          <a:lstStyle/>
          <a:p>
            <a:endParaRPr lang="en-US"/>
          </a:p>
        </p:txBody>
      </p:sp>
      <p:sp>
        <p:nvSpPr>
          <p:cNvPr id="3" name="Freeform 3"/>
          <p:cNvSpPr/>
          <p:nvPr/>
        </p:nvSpPr>
        <p:spPr>
          <a:xfrm>
            <a:off x="16228186" y="6612923"/>
            <a:ext cx="1566928" cy="2420816"/>
          </a:xfrm>
          <a:custGeom>
            <a:avLst/>
            <a:gdLst/>
            <a:ahLst/>
            <a:cxnLst/>
            <a:rect l="l" t="t" r="r" b="b"/>
            <a:pathLst>
              <a:path w="1566928" h="2420816">
                <a:moveTo>
                  <a:pt x="0" y="0"/>
                </a:moveTo>
                <a:lnTo>
                  <a:pt x="1566928" y="0"/>
                </a:lnTo>
                <a:lnTo>
                  <a:pt x="1566928" y="2420816"/>
                </a:lnTo>
                <a:lnTo>
                  <a:pt x="0" y="2420816"/>
                </a:lnTo>
                <a:lnTo>
                  <a:pt x="0" y="0"/>
                </a:lnTo>
                <a:close/>
              </a:path>
            </a:pathLst>
          </a:custGeom>
          <a:blipFill>
            <a:blip r:embed="rId3">
              <a:alphaModFix amt="15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a:off x="13250898" y="6542038"/>
            <a:ext cx="2860828" cy="2543536"/>
          </a:xfrm>
          <a:custGeom>
            <a:avLst/>
            <a:gdLst/>
            <a:ahLst/>
            <a:cxnLst/>
            <a:rect l="l" t="t" r="r" b="b"/>
            <a:pathLst>
              <a:path w="2860828" h="2543536">
                <a:moveTo>
                  <a:pt x="0" y="0"/>
                </a:moveTo>
                <a:lnTo>
                  <a:pt x="2860828" y="0"/>
                </a:lnTo>
                <a:lnTo>
                  <a:pt x="2860828" y="2543536"/>
                </a:lnTo>
                <a:lnTo>
                  <a:pt x="0" y="2543536"/>
                </a:lnTo>
                <a:lnTo>
                  <a:pt x="0" y="0"/>
                </a:lnTo>
                <a:close/>
              </a:path>
            </a:pathLst>
          </a:custGeom>
          <a:blipFill>
            <a:blip r:embed="rId5">
              <a:alphaModFix amt="23000"/>
              <a:extLst>
                <a:ext uri="{96DAC541-7B7A-43D3-8B79-37D633B846F1}">
                  <asvg:svgBlip xmlns:asvg="http://schemas.microsoft.com/office/drawing/2016/SVG/main" r:embed="rId6"/>
                </a:ext>
              </a:extLst>
            </a:blip>
            <a:stretch>
              <a:fillRect/>
            </a:stretch>
          </a:blipFill>
        </p:spPr>
        <p:txBody>
          <a:bodyPr/>
          <a:lstStyle/>
          <a:p>
            <a:endParaRPr lang="en-US"/>
          </a:p>
        </p:txBody>
      </p:sp>
      <p:sp>
        <p:nvSpPr>
          <p:cNvPr id="5" name="Freeform 5"/>
          <p:cNvSpPr/>
          <p:nvPr/>
        </p:nvSpPr>
        <p:spPr>
          <a:xfrm>
            <a:off x="1028700" y="4970774"/>
            <a:ext cx="4130289" cy="4114800"/>
          </a:xfrm>
          <a:custGeom>
            <a:avLst/>
            <a:gdLst/>
            <a:ahLst/>
            <a:cxnLst/>
            <a:rect l="l" t="t" r="r" b="b"/>
            <a:pathLst>
              <a:path w="4130289" h="4114800">
                <a:moveTo>
                  <a:pt x="0" y="0"/>
                </a:moveTo>
                <a:lnTo>
                  <a:pt x="4130289" y="0"/>
                </a:lnTo>
                <a:lnTo>
                  <a:pt x="4130289" y="4114800"/>
                </a:lnTo>
                <a:lnTo>
                  <a:pt x="0" y="411480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6" name="Freeform 6"/>
          <p:cNvSpPr/>
          <p:nvPr/>
        </p:nvSpPr>
        <p:spPr>
          <a:xfrm>
            <a:off x="6273514" y="5143500"/>
            <a:ext cx="3929634" cy="4114800"/>
          </a:xfrm>
          <a:custGeom>
            <a:avLst/>
            <a:gdLst/>
            <a:ahLst/>
            <a:cxnLst/>
            <a:rect l="l" t="t" r="r" b="b"/>
            <a:pathLst>
              <a:path w="3929634" h="4114800">
                <a:moveTo>
                  <a:pt x="0" y="0"/>
                </a:moveTo>
                <a:lnTo>
                  <a:pt x="3929634" y="0"/>
                </a:lnTo>
                <a:lnTo>
                  <a:pt x="3929634" y="4114800"/>
                </a:lnTo>
                <a:lnTo>
                  <a:pt x="0" y="411480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7" name="TextBox 7"/>
          <p:cNvSpPr txBox="1"/>
          <p:nvPr/>
        </p:nvSpPr>
        <p:spPr>
          <a:xfrm>
            <a:off x="1141257" y="597650"/>
            <a:ext cx="5782121" cy="1104267"/>
          </a:xfrm>
          <a:prstGeom prst="rect">
            <a:avLst/>
          </a:prstGeom>
        </p:spPr>
        <p:txBody>
          <a:bodyPr lIns="0" tIns="0" rIns="0" bIns="0" rtlCol="0" anchor="t">
            <a:spAutoFit/>
          </a:bodyPr>
          <a:lstStyle/>
          <a:p>
            <a:pPr algn="ctr">
              <a:lnSpc>
                <a:spcPts val="8959"/>
              </a:lnSpc>
            </a:pPr>
            <a:r>
              <a:rPr lang="en-US" sz="6399" b="1">
                <a:solidFill>
                  <a:srgbClr val="FFFFFF"/>
                </a:solidFill>
                <a:latin typeface="Bliss Bold"/>
                <a:ea typeface="Bliss Bold"/>
                <a:cs typeface="Bliss Bold"/>
                <a:sym typeface="Bliss Bold"/>
              </a:rPr>
              <a:t>Key partnerships</a:t>
            </a:r>
          </a:p>
        </p:txBody>
      </p:sp>
      <p:sp>
        <p:nvSpPr>
          <p:cNvPr id="8" name="TextBox 8"/>
          <p:cNvSpPr txBox="1"/>
          <p:nvPr/>
        </p:nvSpPr>
        <p:spPr>
          <a:xfrm>
            <a:off x="837609" y="2449401"/>
            <a:ext cx="5305723" cy="1261111"/>
          </a:xfrm>
          <a:prstGeom prst="rect">
            <a:avLst/>
          </a:prstGeom>
        </p:spPr>
        <p:txBody>
          <a:bodyPr lIns="0" tIns="0" rIns="0" bIns="0" rtlCol="0" anchor="t">
            <a:spAutoFit/>
          </a:bodyPr>
          <a:lstStyle/>
          <a:p>
            <a:pPr marL="777232" lvl="1" indent="-388616" algn="l">
              <a:lnSpc>
                <a:spcPts val="5039"/>
              </a:lnSpc>
              <a:buFont typeface="Arial"/>
              <a:buChar char="•"/>
            </a:pPr>
            <a:r>
              <a:rPr lang="en-US" sz="3599" b="1">
                <a:solidFill>
                  <a:srgbClr val="FFFFFF"/>
                </a:solidFill>
                <a:latin typeface="Bliss Bold"/>
                <a:ea typeface="Bliss Bold"/>
                <a:cs typeface="Bliss Bold"/>
                <a:sym typeface="Bliss Bold"/>
              </a:rPr>
              <a:t>Central Comms teams</a:t>
            </a:r>
          </a:p>
          <a:p>
            <a:pPr marL="777232" lvl="1" indent="-388616" algn="l">
              <a:lnSpc>
                <a:spcPts val="5039"/>
              </a:lnSpc>
              <a:buFont typeface="Arial"/>
              <a:buChar char="•"/>
            </a:pPr>
            <a:r>
              <a:rPr lang="en-US" sz="3599" b="1">
                <a:solidFill>
                  <a:srgbClr val="FFFFFF"/>
                </a:solidFill>
                <a:latin typeface="Bliss Bold"/>
                <a:ea typeface="Bliss Bold"/>
                <a:cs typeface="Bliss Bold"/>
                <a:sym typeface="Bliss Bold"/>
              </a:rPr>
              <a:t>Local/national festivals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726CB2"/>
        </a:solidFill>
        <a:effectLst/>
      </p:bgPr>
    </p:bg>
    <p:spTree>
      <p:nvGrpSpPr>
        <p:cNvPr id="1" name=""/>
        <p:cNvGrpSpPr/>
        <p:nvPr/>
      </p:nvGrpSpPr>
      <p:grpSpPr>
        <a:xfrm>
          <a:off x="0" y="0"/>
          <a:ext cx="0" cy="0"/>
          <a:chOff x="0" y="0"/>
          <a:chExt cx="0" cy="0"/>
        </a:xfrm>
      </p:grpSpPr>
      <p:sp>
        <p:nvSpPr>
          <p:cNvPr id="2" name="Freeform 2"/>
          <p:cNvSpPr/>
          <p:nvPr/>
        </p:nvSpPr>
        <p:spPr>
          <a:xfrm>
            <a:off x="12526998" y="8916177"/>
            <a:ext cx="5577003" cy="1172625"/>
          </a:xfrm>
          <a:custGeom>
            <a:avLst/>
            <a:gdLst/>
            <a:ahLst/>
            <a:cxnLst/>
            <a:rect l="l" t="t" r="r" b="b"/>
            <a:pathLst>
              <a:path w="5577003" h="1172625">
                <a:moveTo>
                  <a:pt x="0" y="0"/>
                </a:moveTo>
                <a:lnTo>
                  <a:pt x="5577002" y="0"/>
                </a:lnTo>
                <a:lnTo>
                  <a:pt x="5577002" y="1172625"/>
                </a:lnTo>
                <a:lnTo>
                  <a:pt x="0" y="1172625"/>
                </a:lnTo>
                <a:lnTo>
                  <a:pt x="0" y="0"/>
                </a:lnTo>
                <a:close/>
              </a:path>
            </a:pathLst>
          </a:custGeom>
          <a:blipFill>
            <a:blip r:embed="rId2"/>
            <a:stretch>
              <a:fillRect/>
            </a:stretch>
          </a:blipFill>
        </p:spPr>
        <p:txBody>
          <a:bodyPr/>
          <a:lstStyle/>
          <a:p>
            <a:endParaRPr lang="en-US"/>
          </a:p>
        </p:txBody>
      </p:sp>
      <p:sp>
        <p:nvSpPr>
          <p:cNvPr id="3" name="Freeform 3"/>
          <p:cNvSpPr/>
          <p:nvPr/>
        </p:nvSpPr>
        <p:spPr>
          <a:xfrm>
            <a:off x="16228186" y="6612923"/>
            <a:ext cx="1566928" cy="2420816"/>
          </a:xfrm>
          <a:custGeom>
            <a:avLst/>
            <a:gdLst/>
            <a:ahLst/>
            <a:cxnLst/>
            <a:rect l="l" t="t" r="r" b="b"/>
            <a:pathLst>
              <a:path w="1566928" h="2420816">
                <a:moveTo>
                  <a:pt x="0" y="0"/>
                </a:moveTo>
                <a:lnTo>
                  <a:pt x="1566928" y="0"/>
                </a:lnTo>
                <a:lnTo>
                  <a:pt x="1566928" y="2420816"/>
                </a:lnTo>
                <a:lnTo>
                  <a:pt x="0" y="2420816"/>
                </a:lnTo>
                <a:lnTo>
                  <a:pt x="0" y="0"/>
                </a:lnTo>
                <a:close/>
              </a:path>
            </a:pathLst>
          </a:custGeom>
          <a:blipFill>
            <a:blip r:embed="rId3">
              <a:alphaModFix amt="15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a:off x="13250898" y="6542038"/>
            <a:ext cx="2860828" cy="2543536"/>
          </a:xfrm>
          <a:custGeom>
            <a:avLst/>
            <a:gdLst/>
            <a:ahLst/>
            <a:cxnLst/>
            <a:rect l="l" t="t" r="r" b="b"/>
            <a:pathLst>
              <a:path w="2860828" h="2543536">
                <a:moveTo>
                  <a:pt x="0" y="0"/>
                </a:moveTo>
                <a:lnTo>
                  <a:pt x="2860828" y="0"/>
                </a:lnTo>
                <a:lnTo>
                  <a:pt x="2860828" y="2543536"/>
                </a:lnTo>
                <a:lnTo>
                  <a:pt x="0" y="2543536"/>
                </a:lnTo>
                <a:lnTo>
                  <a:pt x="0" y="0"/>
                </a:lnTo>
                <a:close/>
              </a:path>
            </a:pathLst>
          </a:custGeom>
          <a:blipFill>
            <a:blip r:embed="rId5">
              <a:alphaModFix amt="23000"/>
              <a:extLst>
                <a:ext uri="{96DAC541-7B7A-43D3-8B79-37D633B846F1}">
                  <asvg:svgBlip xmlns:asvg="http://schemas.microsoft.com/office/drawing/2016/SVG/main" r:embed="rId6"/>
                </a:ext>
              </a:extLst>
            </a:blip>
            <a:stretch>
              <a:fillRect/>
            </a:stretch>
          </a:blipFill>
        </p:spPr>
        <p:txBody>
          <a:bodyPr/>
          <a:lstStyle/>
          <a:p>
            <a:endParaRPr lang="en-US"/>
          </a:p>
        </p:txBody>
      </p:sp>
      <p:sp>
        <p:nvSpPr>
          <p:cNvPr id="5" name="Freeform 5"/>
          <p:cNvSpPr/>
          <p:nvPr/>
        </p:nvSpPr>
        <p:spPr>
          <a:xfrm>
            <a:off x="567507" y="953999"/>
            <a:ext cx="7673424" cy="3836712"/>
          </a:xfrm>
          <a:custGeom>
            <a:avLst/>
            <a:gdLst/>
            <a:ahLst/>
            <a:cxnLst/>
            <a:rect l="l" t="t" r="r" b="b"/>
            <a:pathLst>
              <a:path w="7673424" h="3836712">
                <a:moveTo>
                  <a:pt x="0" y="0"/>
                </a:moveTo>
                <a:lnTo>
                  <a:pt x="7673424" y="0"/>
                </a:lnTo>
                <a:lnTo>
                  <a:pt x="7673424" y="3836712"/>
                </a:lnTo>
                <a:lnTo>
                  <a:pt x="0" y="3836712"/>
                </a:lnTo>
                <a:lnTo>
                  <a:pt x="0" y="0"/>
                </a:lnTo>
                <a:close/>
              </a:path>
            </a:pathLst>
          </a:custGeom>
          <a:blipFill>
            <a:blip r:embed="rId7"/>
            <a:stretch>
              <a:fillRect/>
            </a:stretch>
          </a:blipFill>
        </p:spPr>
        <p:txBody>
          <a:bodyPr/>
          <a:lstStyle/>
          <a:p>
            <a:endParaRPr lang="en-US"/>
          </a:p>
        </p:txBody>
      </p:sp>
      <p:sp>
        <p:nvSpPr>
          <p:cNvPr id="6" name="Freeform 6"/>
          <p:cNvSpPr/>
          <p:nvPr/>
        </p:nvSpPr>
        <p:spPr>
          <a:xfrm>
            <a:off x="567507" y="5457517"/>
            <a:ext cx="10786595" cy="4044973"/>
          </a:xfrm>
          <a:custGeom>
            <a:avLst/>
            <a:gdLst/>
            <a:ahLst/>
            <a:cxnLst/>
            <a:rect l="l" t="t" r="r" b="b"/>
            <a:pathLst>
              <a:path w="10786595" h="4044973">
                <a:moveTo>
                  <a:pt x="0" y="0"/>
                </a:moveTo>
                <a:lnTo>
                  <a:pt x="10786595" y="0"/>
                </a:lnTo>
                <a:lnTo>
                  <a:pt x="10786595" y="4044973"/>
                </a:lnTo>
                <a:lnTo>
                  <a:pt x="0" y="4044973"/>
                </a:lnTo>
                <a:lnTo>
                  <a:pt x="0" y="0"/>
                </a:lnTo>
                <a:close/>
              </a:path>
            </a:pathLst>
          </a:custGeom>
          <a:blipFill>
            <a:blip r:embed="rId8"/>
            <a:stretch>
              <a:fillRect/>
            </a:stretch>
          </a:blipFill>
        </p:spPr>
        <p:txBody>
          <a:bodyPr/>
          <a:lstStyle/>
          <a:p>
            <a:endParaRPr lang="en-US"/>
          </a:p>
        </p:txBody>
      </p:sp>
      <p:sp>
        <p:nvSpPr>
          <p:cNvPr id="7" name="Freeform 7"/>
          <p:cNvSpPr/>
          <p:nvPr/>
        </p:nvSpPr>
        <p:spPr>
          <a:xfrm>
            <a:off x="8671517" y="944614"/>
            <a:ext cx="3855481" cy="3855481"/>
          </a:xfrm>
          <a:custGeom>
            <a:avLst/>
            <a:gdLst/>
            <a:ahLst/>
            <a:cxnLst/>
            <a:rect l="l" t="t" r="r" b="b"/>
            <a:pathLst>
              <a:path w="3855481" h="3855481">
                <a:moveTo>
                  <a:pt x="0" y="0"/>
                </a:moveTo>
                <a:lnTo>
                  <a:pt x="3855481" y="0"/>
                </a:lnTo>
                <a:lnTo>
                  <a:pt x="3855481" y="3855482"/>
                </a:lnTo>
                <a:lnTo>
                  <a:pt x="0" y="3855482"/>
                </a:lnTo>
                <a:lnTo>
                  <a:pt x="0" y="0"/>
                </a:lnTo>
                <a:close/>
              </a:path>
            </a:pathLst>
          </a:custGeom>
          <a:blipFill>
            <a:blip r:embed="rId9"/>
            <a:stretch>
              <a:fillRect/>
            </a:stretch>
          </a:blipFill>
        </p:spPr>
        <p:txBody>
          <a:bodyPr/>
          <a:lstStyle/>
          <a:p>
            <a:endParaRPr lang="en-US"/>
          </a:p>
        </p:txBody>
      </p:sp>
      <p:sp>
        <p:nvSpPr>
          <p:cNvPr id="8" name="Freeform 8"/>
          <p:cNvSpPr/>
          <p:nvPr/>
        </p:nvSpPr>
        <p:spPr>
          <a:xfrm>
            <a:off x="12955623" y="953999"/>
            <a:ext cx="3846097" cy="3846097"/>
          </a:xfrm>
          <a:custGeom>
            <a:avLst/>
            <a:gdLst/>
            <a:ahLst/>
            <a:cxnLst/>
            <a:rect l="l" t="t" r="r" b="b"/>
            <a:pathLst>
              <a:path w="3846097" h="3846097">
                <a:moveTo>
                  <a:pt x="0" y="0"/>
                </a:moveTo>
                <a:lnTo>
                  <a:pt x="3846096" y="0"/>
                </a:lnTo>
                <a:lnTo>
                  <a:pt x="3846096" y="3846097"/>
                </a:lnTo>
                <a:lnTo>
                  <a:pt x="0" y="3846097"/>
                </a:lnTo>
                <a:lnTo>
                  <a:pt x="0" y="0"/>
                </a:lnTo>
                <a:close/>
              </a:path>
            </a:pathLst>
          </a:custGeom>
          <a:blipFill>
            <a:blip r:embed="rId10"/>
            <a:stretch>
              <a:fillRect/>
            </a:stretch>
          </a:blipFill>
        </p:spPr>
        <p:txBody>
          <a:bodyPr/>
          <a:lstStyle/>
          <a:p>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726CB2"/>
        </a:solidFill>
        <a:effectLst/>
      </p:bgPr>
    </p:bg>
    <p:spTree>
      <p:nvGrpSpPr>
        <p:cNvPr id="1" name=""/>
        <p:cNvGrpSpPr/>
        <p:nvPr/>
      </p:nvGrpSpPr>
      <p:grpSpPr>
        <a:xfrm>
          <a:off x="0" y="0"/>
          <a:ext cx="0" cy="0"/>
          <a:chOff x="0" y="0"/>
          <a:chExt cx="0" cy="0"/>
        </a:xfrm>
      </p:grpSpPr>
      <p:sp>
        <p:nvSpPr>
          <p:cNvPr id="2" name="Freeform 2"/>
          <p:cNvSpPr/>
          <p:nvPr/>
        </p:nvSpPr>
        <p:spPr>
          <a:xfrm>
            <a:off x="793610" y="770890"/>
            <a:ext cx="7182020" cy="8172995"/>
          </a:xfrm>
          <a:custGeom>
            <a:avLst/>
            <a:gdLst/>
            <a:ahLst/>
            <a:cxnLst/>
            <a:rect l="l" t="t" r="r" b="b"/>
            <a:pathLst>
              <a:path w="7182020" h="8172995">
                <a:moveTo>
                  <a:pt x="0" y="0"/>
                </a:moveTo>
                <a:lnTo>
                  <a:pt x="7182020" y="0"/>
                </a:lnTo>
                <a:lnTo>
                  <a:pt x="7182020" y="8172995"/>
                </a:lnTo>
                <a:lnTo>
                  <a:pt x="0" y="8172995"/>
                </a:lnTo>
                <a:lnTo>
                  <a:pt x="0" y="0"/>
                </a:lnTo>
                <a:close/>
              </a:path>
            </a:pathLst>
          </a:custGeom>
          <a:blipFill>
            <a:blip r:embed="rId2"/>
            <a:stretch>
              <a:fillRect/>
            </a:stretch>
          </a:blipFill>
        </p:spPr>
        <p:txBody>
          <a:bodyPr/>
          <a:lstStyle/>
          <a:p>
            <a:endParaRPr lang="en-US"/>
          </a:p>
        </p:txBody>
      </p:sp>
      <p:sp>
        <p:nvSpPr>
          <p:cNvPr id="3" name="Freeform 3"/>
          <p:cNvSpPr/>
          <p:nvPr/>
        </p:nvSpPr>
        <p:spPr>
          <a:xfrm>
            <a:off x="8927986" y="770890"/>
            <a:ext cx="8331314" cy="8229600"/>
          </a:xfrm>
          <a:custGeom>
            <a:avLst/>
            <a:gdLst/>
            <a:ahLst/>
            <a:cxnLst/>
            <a:rect l="l" t="t" r="r" b="b"/>
            <a:pathLst>
              <a:path w="8331314" h="8229600">
                <a:moveTo>
                  <a:pt x="0" y="0"/>
                </a:moveTo>
                <a:lnTo>
                  <a:pt x="8331314" y="0"/>
                </a:lnTo>
                <a:lnTo>
                  <a:pt x="8331314" y="8229600"/>
                </a:lnTo>
                <a:lnTo>
                  <a:pt x="0" y="8229600"/>
                </a:lnTo>
                <a:lnTo>
                  <a:pt x="0" y="0"/>
                </a:lnTo>
                <a:close/>
              </a:path>
            </a:pathLst>
          </a:custGeom>
          <a:blipFill>
            <a:blip r:embed="rId3"/>
            <a:stretch>
              <a:fillRect l="-14" r="-14"/>
            </a:stretch>
          </a:blipFill>
        </p:spPr>
        <p:txBody>
          <a:bodyPr/>
          <a:lstStyle/>
          <a:p>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726CB2"/>
        </a:solidFill>
        <a:effectLst/>
      </p:bgPr>
    </p:bg>
    <p:spTree>
      <p:nvGrpSpPr>
        <p:cNvPr id="1" name=""/>
        <p:cNvGrpSpPr/>
        <p:nvPr/>
      </p:nvGrpSpPr>
      <p:grpSpPr>
        <a:xfrm>
          <a:off x="0" y="0"/>
          <a:ext cx="0" cy="0"/>
          <a:chOff x="0" y="0"/>
          <a:chExt cx="0" cy="0"/>
        </a:xfrm>
      </p:grpSpPr>
      <p:sp>
        <p:nvSpPr>
          <p:cNvPr id="2" name="Freeform 2"/>
          <p:cNvSpPr/>
          <p:nvPr/>
        </p:nvSpPr>
        <p:spPr>
          <a:xfrm>
            <a:off x="12526998" y="8916177"/>
            <a:ext cx="5577003" cy="1172625"/>
          </a:xfrm>
          <a:custGeom>
            <a:avLst/>
            <a:gdLst/>
            <a:ahLst/>
            <a:cxnLst/>
            <a:rect l="l" t="t" r="r" b="b"/>
            <a:pathLst>
              <a:path w="5577003" h="1172625">
                <a:moveTo>
                  <a:pt x="0" y="0"/>
                </a:moveTo>
                <a:lnTo>
                  <a:pt x="5577002" y="0"/>
                </a:lnTo>
                <a:lnTo>
                  <a:pt x="5577002" y="1172625"/>
                </a:lnTo>
                <a:lnTo>
                  <a:pt x="0" y="1172625"/>
                </a:lnTo>
                <a:lnTo>
                  <a:pt x="0" y="0"/>
                </a:lnTo>
                <a:close/>
              </a:path>
            </a:pathLst>
          </a:custGeom>
          <a:blipFill>
            <a:blip r:embed="rId2"/>
            <a:stretch>
              <a:fillRect/>
            </a:stretch>
          </a:blipFill>
        </p:spPr>
        <p:txBody>
          <a:bodyPr/>
          <a:lstStyle/>
          <a:p>
            <a:endParaRPr lang="en-US"/>
          </a:p>
        </p:txBody>
      </p:sp>
      <p:sp>
        <p:nvSpPr>
          <p:cNvPr id="3" name="Freeform 3"/>
          <p:cNvSpPr/>
          <p:nvPr/>
        </p:nvSpPr>
        <p:spPr>
          <a:xfrm>
            <a:off x="16228186" y="6612923"/>
            <a:ext cx="1566928" cy="2420816"/>
          </a:xfrm>
          <a:custGeom>
            <a:avLst/>
            <a:gdLst/>
            <a:ahLst/>
            <a:cxnLst/>
            <a:rect l="l" t="t" r="r" b="b"/>
            <a:pathLst>
              <a:path w="1566928" h="2420816">
                <a:moveTo>
                  <a:pt x="0" y="0"/>
                </a:moveTo>
                <a:lnTo>
                  <a:pt x="1566928" y="0"/>
                </a:lnTo>
                <a:lnTo>
                  <a:pt x="1566928" y="2420816"/>
                </a:lnTo>
                <a:lnTo>
                  <a:pt x="0" y="2420816"/>
                </a:lnTo>
                <a:lnTo>
                  <a:pt x="0" y="0"/>
                </a:lnTo>
                <a:close/>
              </a:path>
            </a:pathLst>
          </a:custGeom>
          <a:blipFill>
            <a:blip r:embed="rId3">
              <a:alphaModFix amt="15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a:off x="13250898" y="6542038"/>
            <a:ext cx="2860828" cy="2543536"/>
          </a:xfrm>
          <a:custGeom>
            <a:avLst/>
            <a:gdLst/>
            <a:ahLst/>
            <a:cxnLst/>
            <a:rect l="l" t="t" r="r" b="b"/>
            <a:pathLst>
              <a:path w="2860828" h="2543536">
                <a:moveTo>
                  <a:pt x="0" y="0"/>
                </a:moveTo>
                <a:lnTo>
                  <a:pt x="2860828" y="0"/>
                </a:lnTo>
                <a:lnTo>
                  <a:pt x="2860828" y="2543536"/>
                </a:lnTo>
                <a:lnTo>
                  <a:pt x="0" y="2543536"/>
                </a:lnTo>
                <a:lnTo>
                  <a:pt x="0" y="0"/>
                </a:lnTo>
                <a:close/>
              </a:path>
            </a:pathLst>
          </a:custGeom>
          <a:blipFill>
            <a:blip r:embed="rId5">
              <a:alphaModFix amt="23000"/>
              <a:extLst>
                <a:ext uri="{96DAC541-7B7A-43D3-8B79-37D633B846F1}">
                  <asvg:svgBlip xmlns:asvg="http://schemas.microsoft.com/office/drawing/2016/SVG/main" r:embed="rId6"/>
                </a:ext>
              </a:extLst>
            </a:blip>
            <a:stretch>
              <a:fillRect/>
            </a:stretch>
          </a:blipFill>
        </p:spPr>
        <p:txBody>
          <a:bodyPr/>
          <a:lstStyle/>
          <a:p>
            <a:endParaRPr lang="en-US"/>
          </a:p>
        </p:txBody>
      </p:sp>
      <p:sp>
        <p:nvSpPr>
          <p:cNvPr id="5" name="Freeform 5"/>
          <p:cNvSpPr/>
          <p:nvPr/>
        </p:nvSpPr>
        <p:spPr>
          <a:xfrm>
            <a:off x="6202407" y="4970774"/>
            <a:ext cx="4729655" cy="4114800"/>
          </a:xfrm>
          <a:custGeom>
            <a:avLst/>
            <a:gdLst/>
            <a:ahLst/>
            <a:cxnLst/>
            <a:rect l="l" t="t" r="r" b="b"/>
            <a:pathLst>
              <a:path w="4729655" h="4114800">
                <a:moveTo>
                  <a:pt x="0" y="0"/>
                </a:moveTo>
                <a:lnTo>
                  <a:pt x="4729655" y="0"/>
                </a:lnTo>
                <a:lnTo>
                  <a:pt x="4729655" y="4114800"/>
                </a:lnTo>
                <a:lnTo>
                  <a:pt x="0" y="411480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6" name="Freeform 6"/>
          <p:cNvSpPr/>
          <p:nvPr/>
        </p:nvSpPr>
        <p:spPr>
          <a:xfrm>
            <a:off x="1028700" y="4918939"/>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7" name="TextBox 7"/>
          <p:cNvSpPr txBox="1"/>
          <p:nvPr/>
        </p:nvSpPr>
        <p:spPr>
          <a:xfrm>
            <a:off x="817407" y="597650"/>
            <a:ext cx="7107393" cy="1104267"/>
          </a:xfrm>
          <a:prstGeom prst="rect">
            <a:avLst/>
          </a:prstGeom>
        </p:spPr>
        <p:txBody>
          <a:bodyPr wrap="square" lIns="0" tIns="0" rIns="0" bIns="0" rtlCol="0" anchor="t">
            <a:spAutoFit/>
          </a:bodyPr>
          <a:lstStyle/>
          <a:p>
            <a:pPr algn="ctr">
              <a:lnSpc>
                <a:spcPts val="8959"/>
              </a:lnSpc>
            </a:pPr>
            <a:r>
              <a:rPr lang="en-US" sz="6399" b="1" dirty="0">
                <a:solidFill>
                  <a:srgbClr val="FFFFFF"/>
                </a:solidFill>
                <a:latin typeface="Bliss Bold"/>
                <a:ea typeface="Bliss Bold"/>
                <a:cs typeface="Bliss Bold"/>
                <a:sym typeface="Bliss Bold"/>
              </a:rPr>
              <a:t>Let the stats speak</a:t>
            </a:r>
          </a:p>
        </p:txBody>
      </p:sp>
      <p:sp>
        <p:nvSpPr>
          <p:cNvPr id="8" name="TextBox 8"/>
          <p:cNvSpPr txBox="1"/>
          <p:nvPr/>
        </p:nvSpPr>
        <p:spPr>
          <a:xfrm>
            <a:off x="837609" y="2449401"/>
            <a:ext cx="4921895" cy="1261111"/>
          </a:xfrm>
          <a:prstGeom prst="rect">
            <a:avLst/>
          </a:prstGeom>
        </p:spPr>
        <p:txBody>
          <a:bodyPr lIns="0" tIns="0" rIns="0" bIns="0" rtlCol="0" anchor="t">
            <a:spAutoFit/>
          </a:bodyPr>
          <a:lstStyle/>
          <a:p>
            <a:pPr marL="777232" lvl="1" indent="-388616" algn="l">
              <a:lnSpc>
                <a:spcPts val="5039"/>
              </a:lnSpc>
              <a:buFont typeface="Arial"/>
              <a:buChar char="•"/>
            </a:pPr>
            <a:r>
              <a:rPr lang="en-US" sz="3599" b="1">
                <a:solidFill>
                  <a:srgbClr val="FFFFFF"/>
                </a:solidFill>
                <a:latin typeface="Bliss Bold"/>
                <a:ea typeface="Bliss Bold"/>
                <a:cs typeface="Bliss Bold"/>
                <a:sym typeface="Bliss Bold"/>
              </a:rPr>
              <a:t>What did we change?</a:t>
            </a:r>
          </a:p>
          <a:p>
            <a:pPr marL="777232" lvl="1" indent="-388616" algn="l">
              <a:lnSpc>
                <a:spcPts val="5039"/>
              </a:lnSpc>
              <a:buFont typeface="Arial"/>
              <a:buChar char="•"/>
            </a:pPr>
            <a:r>
              <a:rPr lang="en-US" sz="3599" b="1">
                <a:solidFill>
                  <a:srgbClr val="FFFFFF"/>
                </a:solidFill>
                <a:latin typeface="Bliss Bold"/>
                <a:ea typeface="Bliss Bold"/>
                <a:cs typeface="Bliss Bold"/>
                <a:sym typeface="Bliss Bold"/>
              </a:rPr>
              <a:t>What did it achieve?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726CB2"/>
        </a:solidFill>
        <a:effectLst/>
      </p:bgPr>
    </p:bg>
    <p:spTree>
      <p:nvGrpSpPr>
        <p:cNvPr id="1" name=""/>
        <p:cNvGrpSpPr/>
        <p:nvPr/>
      </p:nvGrpSpPr>
      <p:grpSpPr>
        <a:xfrm>
          <a:off x="0" y="0"/>
          <a:ext cx="0" cy="0"/>
          <a:chOff x="0" y="0"/>
          <a:chExt cx="0" cy="0"/>
        </a:xfrm>
      </p:grpSpPr>
      <p:sp>
        <p:nvSpPr>
          <p:cNvPr id="2" name="Freeform 2"/>
          <p:cNvSpPr/>
          <p:nvPr/>
        </p:nvSpPr>
        <p:spPr>
          <a:xfrm>
            <a:off x="12526998" y="8916177"/>
            <a:ext cx="5577003" cy="1172625"/>
          </a:xfrm>
          <a:custGeom>
            <a:avLst/>
            <a:gdLst/>
            <a:ahLst/>
            <a:cxnLst/>
            <a:rect l="l" t="t" r="r" b="b"/>
            <a:pathLst>
              <a:path w="5577003" h="1172625">
                <a:moveTo>
                  <a:pt x="0" y="0"/>
                </a:moveTo>
                <a:lnTo>
                  <a:pt x="5577002" y="0"/>
                </a:lnTo>
                <a:lnTo>
                  <a:pt x="5577002" y="1172625"/>
                </a:lnTo>
                <a:lnTo>
                  <a:pt x="0" y="1172625"/>
                </a:lnTo>
                <a:lnTo>
                  <a:pt x="0" y="0"/>
                </a:lnTo>
                <a:close/>
              </a:path>
            </a:pathLst>
          </a:custGeom>
          <a:blipFill>
            <a:blip r:embed="rId2"/>
            <a:stretch>
              <a:fillRect/>
            </a:stretch>
          </a:blipFill>
        </p:spPr>
        <p:txBody>
          <a:bodyPr/>
          <a:lstStyle/>
          <a:p>
            <a:endParaRPr lang="en-US"/>
          </a:p>
        </p:txBody>
      </p:sp>
      <p:sp>
        <p:nvSpPr>
          <p:cNvPr id="3" name="Freeform 3"/>
          <p:cNvSpPr/>
          <p:nvPr/>
        </p:nvSpPr>
        <p:spPr>
          <a:xfrm>
            <a:off x="16228186" y="6612923"/>
            <a:ext cx="1566928" cy="2420816"/>
          </a:xfrm>
          <a:custGeom>
            <a:avLst/>
            <a:gdLst/>
            <a:ahLst/>
            <a:cxnLst/>
            <a:rect l="l" t="t" r="r" b="b"/>
            <a:pathLst>
              <a:path w="1566928" h="2420816">
                <a:moveTo>
                  <a:pt x="0" y="0"/>
                </a:moveTo>
                <a:lnTo>
                  <a:pt x="1566928" y="0"/>
                </a:lnTo>
                <a:lnTo>
                  <a:pt x="1566928" y="2420816"/>
                </a:lnTo>
                <a:lnTo>
                  <a:pt x="0" y="2420816"/>
                </a:lnTo>
                <a:lnTo>
                  <a:pt x="0" y="0"/>
                </a:lnTo>
                <a:close/>
              </a:path>
            </a:pathLst>
          </a:custGeom>
          <a:blipFill>
            <a:blip r:embed="rId3">
              <a:alphaModFix amt="15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a:off x="13250898" y="6542038"/>
            <a:ext cx="2860828" cy="2543536"/>
          </a:xfrm>
          <a:custGeom>
            <a:avLst/>
            <a:gdLst/>
            <a:ahLst/>
            <a:cxnLst/>
            <a:rect l="l" t="t" r="r" b="b"/>
            <a:pathLst>
              <a:path w="2860828" h="2543536">
                <a:moveTo>
                  <a:pt x="0" y="0"/>
                </a:moveTo>
                <a:lnTo>
                  <a:pt x="2860828" y="0"/>
                </a:lnTo>
                <a:lnTo>
                  <a:pt x="2860828" y="2543536"/>
                </a:lnTo>
                <a:lnTo>
                  <a:pt x="0" y="2543536"/>
                </a:lnTo>
                <a:lnTo>
                  <a:pt x="0" y="0"/>
                </a:lnTo>
                <a:close/>
              </a:path>
            </a:pathLst>
          </a:custGeom>
          <a:blipFill>
            <a:blip r:embed="rId5">
              <a:alphaModFix amt="23000"/>
              <a:extLst>
                <a:ext uri="{96DAC541-7B7A-43D3-8B79-37D633B846F1}">
                  <asvg:svgBlip xmlns:asvg="http://schemas.microsoft.com/office/drawing/2016/SVG/main" r:embed="rId6"/>
                </a:ext>
              </a:extLst>
            </a:blip>
            <a:stretch>
              <a:fillRect/>
            </a:stretch>
          </a:blipFill>
        </p:spPr>
        <p:txBody>
          <a:bodyPr/>
          <a:lstStyle/>
          <a:p>
            <a:endParaRPr lang="en-US"/>
          </a:p>
        </p:txBody>
      </p:sp>
      <p:sp>
        <p:nvSpPr>
          <p:cNvPr id="5" name="Freeform 5"/>
          <p:cNvSpPr/>
          <p:nvPr/>
        </p:nvSpPr>
        <p:spPr>
          <a:xfrm>
            <a:off x="6805508" y="2367942"/>
            <a:ext cx="5967594" cy="6356958"/>
          </a:xfrm>
          <a:custGeom>
            <a:avLst/>
            <a:gdLst/>
            <a:ahLst/>
            <a:cxnLst/>
            <a:rect l="l" t="t" r="r" b="b"/>
            <a:pathLst>
              <a:path w="5967594" h="6356958">
                <a:moveTo>
                  <a:pt x="0" y="0"/>
                </a:moveTo>
                <a:lnTo>
                  <a:pt x="5967595" y="0"/>
                </a:lnTo>
                <a:lnTo>
                  <a:pt x="5967595" y="6356958"/>
                </a:lnTo>
                <a:lnTo>
                  <a:pt x="0" y="6356958"/>
                </a:lnTo>
                <a:lnTo>
                  <a:pt x="0" y="0"/>
                </a:lnTo>
                <a:close/>
              </a:path>
            </a:pathLst>
          </a:custGeom>
          <a:blipFill>
            <a:blip r:embed="rId7"/>
            <a:stretch>
              <a:fillRect t="-44" b="-44"/>
            </a:stretch>
          </a:blipFill>
        </p:spPr>
        <p:txBody>
          <a:bodyPr/>
          <a:lstStyle/>
          <a:p>
            <a:endParaRPr lang="en-US"/>
          </a:p>
        </p:txBody>
      </p:sp>
      <p:sp>
        <p:nvSpPr>
          <p:cNvPr id="6" name="Freeform 6"/>
          <p:cNvSpPr/>
          <p:nvPr/>
        </p:nvSpPr>
        <p:spPr>
          <a:xfrm>
            <a:off x="431635" y="2367942"/>
            <a:ext cx="5896079" cy="6356958"/>
          </a:xfrm>
          <a:custGeom>
            <a:avLst/>
            <a:gdLst/>
            <a:ahLst/>
            <a:cxnLst/>
            <a:rect l="l" t="t" r="r" b="b"/>
            <a:pathLst>
              <a:path w="5896079" h="6356958">
                <a:moveTo>
                  <a:pt x="0" y="0"/>
                </a:moveTo>
                <a:lnTo>
                  <a:pt x="5896078" y="0"/>
                </a:lnTo>
                <a:lnTo>
                  <a:pt x="5896078" y="6356958"/>
                </a:lnTo>
                <a:lnTo>
                  <a:pt x="0" y="6356958"/>
                </a:lnTo>
                <a:lnTo>
                  <a:pt x="0" y="0"/>
                </a:lnTo>
                <a:close/>
              </a:path>
            </a:pathLst>
          </a:custGeom>
          <a:blipFill>
            <a:blip r:embed="rId8"/>
            <a:stretch>
              <a:fillRect t="-22" b="-22"/>
            </a:stretch>
          </a:blipFill>
        </p:spPr>
        <p:txBody>
          <a:bodyPr/>
          <a:lstStyle/>
          <a:p>
            <a:endParaRPr lang="en-US"/>
          </a:p>
        </p:txBody>
      </p:sp>
      <p:sp>
        <p:nvSpPr>
          <p:cNvPr id="7" name="TextBox 7"/>
          <p:cNvSpPr txBox="1"/>
          <p:nvPr/>
        </p:nvSpPr>
        <p:spPr>
          <a:xfrm>
            <a:off x="431635" y="620614"/>
            <a:ext cx="7623870" cy="1104267"/>
          </a:xfrm>
          <a:prstGeom prst="rect">
            <a:avLst/>
          </a:prstGeom>
        </p:spPr>
        <p:txBody>
          <a:bodyPr lIns="0" tIns="0" rIns="0" bIns="0" rtlCol="0" anchor="t">
            <a:spAutoFit/>
          </a:bodyPr>
          <a:lstStyle/>
          <a:p>
            <a:pPr algn="ctr">
              <a:lnSpc>
                <a:spcPts val="8959"/>
              </a:lnSpc>
            </a:pPr>
            <a:r>
              <a:rPr lang="en-US" sz="6399" b="1">
                <a:solidFill>
                  <a:srgbClr val="FFFFFF"/>
                </a:solidFill>
                <a:latin typeface="Bliss Bold"/>
                <a:ea typeface="Bliss Bold"/>
                <a:cs typeface="Bliss Bold"/>
                <a:sym typeface="Bliss Bold"/>
              </a:rPr>
              <a:t>The short, guided tour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726CB2"/>
        </a:solidFill>
        <a:effectLst/>
      </p:bgPr>
    </p:bg>
    <p:spTree>
      <p:nvGrpSpPr>
        <p:cNvPr id="1" name=""/>
        <p:cNvGrpSpPr/>
        <p:nvPr/>
      </p:nvGrpSpPr>
      <p:grpSpPr>
        <a:xfrm>
          <a:off x="0" y="0"/>
          <a:ext cx="0" cy="0"/>
          <a:chOff x="0" y="0"/>
          <a:chExt cx="0" cy="0"/>
        </a:xfrm>
      </p:grpSpPr>
      <p:sp>
        <p:nvSpPr>
          <p:cNvPr id="2" name="Freeform 2"/>
          <p:cNvSpPr/>
          <p:nvPr/>
        </p:nvSpPr>
        <p:spPr>
          <a:xfrm>
            <a:off x="484769" y="809110"/>
            <a:ext cx="17293488" cy="8502119"/>
          </a:xfrm>
          <a:custGeom>
            <a:avLst/>
            <a:gdLst/>
            <a:ahLst/>
            <a:cxnLst/>
            <a:rect l="l" t="t" r="r" b="b"/>
            <a:pathLst>
              <a:path w="17293488" h="8502119">
                <a:moveTo>
                  <a:pt x="0" y="0"/>
                </a:moveTo>
                <a:lnTo>
                  <a:pt x="17293489" y="0"/>
                </a:lnTo>
                <a:lnTo>
                  <a:pt x="17293489" y="8502119"/>
                </a:lnTo>
                <a:lnTo>
                  <a:pt x="0" y="8502119"/>
                </a:lnTo>
                <a:lnTo>
                  <a:pt x="0" y="0"/>
                </a:lnTo>
                <a:close/>
              </a:path>
            </a:pathLst>
          </a:custGeom>
          <a:blipFill>
            <a:blip r:embed="rId2"/>
            <a:stretch>
              <a:fillRect b="-8311"/>
            </a:stretch>
          </a:blipFill>
        </p:spPr>
        <p:txBody>
          <a:bodyPr/>
          <a:lstStyle/>
          <a:p>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726CB2"/>
        </a:solidFill>
        <a:effectLst/>
      </p:bgPr>
    </p:bg>
    <p:spTree>
      <p:nvGrpSpPr>
        <p:cNvPr id="1" name=""/>
        <p:cNvGrpSpPr/>
        <p:nvPr/>
      </p:nvGrpSpPr>
      <p:grpSpPr>
        <a:xfrm>
          <a:off x="0" y="0"/>
          <a:ext cx="0" cy="0"/>
          <a:chOff x="0" y="0"/>
          <a:chExt cx="0" cy="0"/>
        </a:xfrm>
      </p:grpSpPr>
      <p:sp>
        <p:nvSpPr>
          <p:cNvPr id="2" name="Freeform 2"/>
          <p:cNvSpPr/>
          <p:nvPr/>
        </p:nvSpPr>
        <p:spPr>
          <a:xfrm>
            <a:off x="12526998" y="8916177"/>
            <a:ext cx="5577003" cy="1172625"/>
          </a:xfrm>
          <a:custGeom>
            <a:avLst/>
            <a:gdLst/>
            <a:ahLst/>
            <a:cxnLst/>
            <a:rect l="l" t="t" r="r" b="b"/>
            <a:pathLst>
              <a:path w="5577003" h="1172625">
                <a:moveTo>
                  <a:pt x="0" y="0"/>
                </a:moveTo>
                <a:lnTo>
                  <a:pt x="5577002" y="0"/>
                </a:lnTo>
                <a:lnTo>
                  <a:pt x="5577002" y="1172625"/>
                </a:lnTo>
                <a:lnTo>
                  <a:pt x="0" y="1172625"/>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p:cNvSpPr/>
          <p:nvPr/>
        </p:nvSpPr>
        <p:spPr>
          <a:xfrm>
            <a:off x="16228186" y="6612923"/>
            <a:ext cx="1566928" cy="2420816"/>
          </a:xfrm>
          <a:custGeom>
            <a:avLst/>
            <a:gdLst/>
            <a:ahLst/>
            <a:cxnLst/>
            <a:rect l="l" t="t" r="r" b="b"/>
            <a:pathLst>
              <a:path w="1566928" h="2420816">
                <a:moveTo>
                  <a:pt x="0" y="0"/>
                </a:moveTo>
                <a:lnTo>
                  <a:pt x="1566928" y="0"/>
                </a:lnTo>
                <a:lnTo>
                  <a:pt x="1566928" y="2420816"/>
                </a:lnTo>
                <a:lnTo>
                  <a:pt x="0" y="2420816"/>
                </a:lnTo>
                <a:lnTo>
                  <a:pt x="0" y="0"/>
                </a:lnTo>
                <a:close/>
              </a:path>
            </a:pathLst>
          </a:custGeom>
          <a:blipFill>
            <a:blip r:embed="rId3">
              <a:alphaModFix amt="15000"/>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p:cNvSpPr/>
          <p:nvPr/>
        </p:nvSpPr>
        <p:spPr>
          <a:xfrm>
            <a:off x="13250898" y="6542038"/>
            <a:ext cx="2860828" cy="2543536"/>
          </a:xfrm>
          <a:custGeom>
            <a:avLst/>
            <a:gdLst/>
            <a:ahLst/>
            <a:cxnLst/>
            <a:rect l="l" t="t" r="r" b="b"/>
            <a:pathLst>
              <a:path w="2860828" h="2543536">
                <a:moveTo>
                  <a:pt x="0" y="0"/>
                </a:moveTo>
                <a:lnTo>
                  <a:pt x="2860828" y="0"/>
                </a:lnTo>
                <a:lnTo>
                  <a:pt x="2860828" y="2543536"/>
                </a:lnTo>
                <a:lnTo>
                  <a:pt x="0" y="2543536"/>
                </a:lnTo>
                <a:lnTo>
                  <a:pt x="0" y="0"/>
                </a:lnTo>
                <a:close/>
              </a:path>
            </a:pathLst>
          </a:custGeom>
          <a:blipFill>
            <a:blip r:embed="rId5">
              <a:alphaModFix amt="23000"/>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p:cNvSpPr txBox="1"/>
          <p:nvPr/>
        </p:nvSpPr>
        <p:spPr>
          <a:xfrm>
            <a:off x="-457200" y="488240"/>
            <a:ext cx="8080593" cy="1104267"/>
          </a:xfrm>
          <a:prstGeom prst="rect">
            <a:avLst/>
          </a:prstGeom>
        </p:spPr>
        <p:txBody>
          <a:bodyPr wrap="square" lIns="0" tIns="0" rIns="0" bIns="0" rtlCol="0" anchor="t">
            <a:spAutoFit/>
          </a:bodyPr>
          <a:lstStyle/>
          <a:p>
            <a:pPr marL="0" marR="0" lvl="0" indent="0" algn="ctr" defTabSz="914400" rtl="0" eaLnBrk="1" fontAlgn="auto" latinLnBrk="0" hangingPunct="1">
              <a:lnSpc>
                <a:spcPts val="8959"/>
              </a:lnSpc>
              <a:spcBef>
                <a:spcPts val="0"/>
              </a:spcBef>
              <a:spcAft>
                <a:spcPts val="0"/>
              </a:spcAft>
              <a:buClrTx/>
              <a:buSzTx/>
              <a:buFontTx/>
              <a:buNone/>
              <a:tabLst/>
              <a:defRPr/>
            </a:pPr>
            <a:r>
              <a:rPr kumimoji="0" lang="en-US" sz="6399" b="1" i="0" u="none" strike="noStrike" kern="1200" cap="none" spc="0" normalizeH="0" baseline="0" noProof="0" dirty="0">
                <a:ln>
                  <a:noFill/>
                </a:ln>
                <a:solidFill>
                  <a:srgbClr val="FFFFFF"/>
                </a:solidFill>
                <a:effectLst/>
                <a:uLnTx/>
                <a:uFillTx/>
                <a:latin typeface="Bliss Bold"/>
                <a:ea typeface="Bliss Bold"/>
                <a:cs typeface="Bliss Bold"/>
                <a:sym typeface="Bliss Bold"/>
              </a:rPr>
              <a:t>The mailing lists</a:t>
            </a:r>
          </a:p>
        </p:txBody>
      </p:sp>
      <p:sp>
        <p:nvSpPr>
          <p:cNvPr id="7" name="Freeform 7"/>
          <p:cNvSpPr/>
          <p:nvPr/>
        </p:nvSpPr>
        <p:spPr>
          <a:xfrm>
            <a:off x="4641666" y="2099841"/>
            <a:ext cx="7885332" cy="7402648"/>
          </a:xfrm>
          <a:custGeom>
            <a:avLst/>
            <a:gdLst/>
            <a:ahLst/>
            <a:cxnLst/>
            <a:rect l="l" t="t" r="r" b="b"/>
            <a:pathLst>
              <a:path w="11058015" h="10491401">
                <a:moveTo>
                  <a:pt x="0" y="0"/>
                </a:moveTo>
                <a:lnTo>
                  <a:pt x="11058015" y="0"/>
                </a:lnTo>
                <a:lnTo>
                  <a:pt x="11058015" y="10491401"/>
                </a:lnTo>
                <a:lnTo>
                  <a:pt x="0" y="10491401"/>
                </a:lnTo>
                <a:lnTo>
                  <a:pt x="0" y="0"/>
                </a:lnTo>
                <a:close/>
              </a:path>
            </a:pathLst>
          </a:custGeom>
          <a:blipFill>
            <a:blip r:embed="rId7"/>
            <a:stretch>
              <a:fillRect l="-434" t="-861" b="-498"/>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8" name="TextBox 8"/>
          <p:cNvSpPr txBox="1"/>
          <p:nvPr/>
        </p:nvSpPr>
        <p:spPr>
          <a:xfrm>
            <a:off x="8584333" y="5502659"/>
            <a:ext cx="3718417" cy="543247"/>
          </a:xfrm>
          <a:prstGeom prst="rect">
            <a:avLst/>
          </a:prstGeom>
        </p:spPr>
        <p:txBody>
          <a:bodyPr wrap="square" lIns="0" tIns="0" rIns="0" bIns="0" rtlCol="0" anchor="t">
            <a:spAutoFit/>
          </a:bodyPr>
          <a:lstStyle/>
          <a:p>
            <a:pPr marL="0" marR="0" lvl="0" indent="0" algn="ctr" defTabSz="914400" rtl="0" eaLnBrk="1" fontAlgn="auto" latinLnBrk="0" hangingPunct="1">
              <a:lnSpc>
                <a:spcPts val="4848"/>
              </a:lnSpc>
              <a:spcBef>
                <a:spcPts val="0"/>
              </a:spcBef>
              <a:spcAft>
                <a:spcPts val="0"/>
              </a:spcAft>
              <a:buClrTx/>
              <a:buSzTx/>
              <a:buFontTx/>
              <a:buNone/>
              <a:tabLst/>
              <a:defRPr/>
            </a:pPr>
            <a:r>
              <a:rPr kumimoji="0" lang="en-US" sz="3463" b="1" i="0" u="none" strike="noStrike" kern="1200" cap="none" spc="0" normalizeH="0" baseline="0" noProof="0" dirty="0">
                <a:ln>
                  <a:noFill/>
                </a:ln>
                <a:solidFill>
                  <a:srgbClr val="FFFFFF"/>
                </a:solidFill>
                <a:effectLst/>
                <a:uLnTx/>
                <a:uFillTx/>
                <a:latin typeface="Bliss Bold"/>
                <a:ea typeface="Bliss Bold"/>
                <a:cs typeface="Bliss Bold"/>
                <a:sym typeface="Bliss Bold"/>
              </a:rPr>
              <a:t>Nature/biodiversity</a:t>
            </a:r>
          </a:p>
        </p:txBody>
      </p:sp>
      <p:sp>
        <p:nvSpPr>
          <p:cNvPr id="9" name="TextBox 9"/>
          <p:cNvSpPr txBox="1"/>
          <p:nvPr/>
        </p:nvSpPr>
        <p:spPr>
          <a:xfrm>
            <a:off x="7029547" y="3168473"/>
            <a:ext cx="3340946" cy="543247"/>
          </a:xfrm>
          <a:prstGeom prst="rect">
            <a:avLst/>
          </a:prstGeom>
        </p:spPr>
        <p:txBody>
          <a:bodyPr wrap="square" lIns="0" tIns="0" rIns="0" bIns="0" rtlCol="0" anchor="t">
            <a:spAutoFit/>
          </a:bodyPr>
          <a:lstStyle/>
          <a:p>
            <a:pPr marL="0" marR="0" lvl="0" indent="0" algn="ctr" defTabSz="914400" rtl="0" eaLnBrk="1" fontAlgn="auto" latinLnBrk="0" hangingPunct="1">
              <a:lnSpc>
                <a:spcPts val="4848"/>
              </a:lnSpc>
              <a:spcBef>
                <a:spcPts val="0"/>
              </a:spcBef>
              <a:spcAft>
                <a:spcPts val="0"/>
              </a:spcAft>
              <a:buClrTx/>
              <a:buSzTx/>
              <a:buFontTx/>
              <a:buNone/>
              <a:tabLst/>
              <a:defRPr/>
            </a:pPr>
            <a:r>
              <a:rPr kumimoji="0" lang="en-US" sz="3463" b="1" i="0" u="none" strike="noStrike" kern="1200" cap="none" spc="0" normalizeH="0" baseline="0" noProof="0" dirty="0">
                <a:ln>
                  <a:noFill/>
                </a:ln>
                <a:solidFill>
                  <a:srgbClr val="FFFFFF"/>
                </a:solidFill>
                <a:effectLst/>
                <a:uLnTx/>
                <a:uFillTx/>
                <a:latin typeface="Bliss Bold"/>
                <a:ea typeface="Bliss Bold"/>
                <a:cs typeface="Bliss Bold"/>
                <a:sym typeface="Bliss Bold"/>
              </a:rPr>
              <a:t>Libraries/archives</a:t>
            </a:r>
          </a:p>
        </p:txBody>
      </p:sp>
      <p:sp>
        <p:nvSpPr>
          <p:cNvPr id="10" name="TextBox 10"/>
          <p:cNvSpPr txBox="1"/>
          <p:nvPr/>
        </p:nvSpPr>
        <p:spPr>
          <a:xfrm>
            <a:off x="2485161" y="5502658"/>
            <a:ext cx="7885332" cy="543247"/>
          </a:xfrm>
          <a:prstGeom prst="rect">
            <a:avLst/>
          </a:prstGeom>
        </p:spPr>
        <p:txBody>
          <a:bodyPr lIns="0" tIns="0" rIns="0" bIns="0" rtlCol="0" anchor="t">
            <a:spAutoFit/>
          </a:bodyPr>
          <a:lstStyle/>
          <a:p>
            <a:pPr marL="0" marR="0" lvl="0" indent="0" algn="ctr" defTabSz="914400" rtl="0" eaLnBrk="1" fontAlgn="auto" latinLnBrk="0" hangingPunct="1">
              <a:lnSpc>
                <a:spcPts val="4848"/>
              </a:lnSpc>
              <a:spcBef>
                <a:spcPts val="0"/>
              </a:spcBef>
              <a:spcAft>
                <a:spcPts val="0"/>
              </a:spcAft>
              <a:buClrTx/>
              <a:buSzTx/>
              <a:buFontTx/>
              <a:buNone/>
              <a:tabLst/>
              <a:defRPr/>
            </a:pPr>
            <a:r>
              <a:rPr kumimoji="0" lang="en-US" sz="3463" b="1" i="0" u="none" strike="noStrike" kern="1200" cap="none" spc="0" normalizeH="0" baseline="0" noProof="0" dirty="0">
                <a:ln>
                  <a:noFill/>
                </a:ln>
                <a:solidFill>
                  <a:srgbClr val="FFFFFF"/>
                </a:solidFill>
                <a:effectLst/>
                <a:uLnTx/>
                <a:uFillTx/>
                <a:latin typeface="Bliss Bold"/>
                <a:ea typeface="Bliss Bold"/>
                <a:cs typeface="Bliss Bold"/>
                <a:sym typeface="Bliss Bold"/>
              </a:rPr>
              <a:t>Local history</a:t>
            </a:r>
          </a:p>
        </p:txBody>
      </p:sp>
      <p:sp>
        <p:nvSpPr>
          <p:cNvPr id="11" name="TextBox 11"/>
          <p:cNvSpPr txBox="1"/>
          <p:nvPr/>
        </p:nvSpPr>
        <p:spPr>
          <a:xfrm>
            <a:off x="7029547" y="7312326"/>
            <a:ext cx="3109572" cy="543247"/>
          </a:xfrm>
          <a:prstGeom prst="rect">
            <a:avLst/>
          </a:prstGeom>
        </p:spPr>
        <p:txBody>
          <a:bodyPr lIns="0" tIns="0" rIns="0" bIns="0" rtlCol="0" anchor="t">
            <a:spAutoFit/>
          </a:bodyPr>
          <a:lstStyle/>
          <a:p>
            <a:pPr marL="0" marR="0" lvl="0" indent="0" algn="ctr" defTabSz="914400" rtl="0" eaLnBrk="1" fontAlgn="auto" latinLnBrk="0" hangingPunct="1">
              <a:lnSpc>
                <a:spcPts val="4848"/>
              </a:lnSpc>
              <a:spcBef>
                <a:spcPts val="0"/>
              </a:spcBef>
              <a:spcAft>
                <a:spcPts val="0"/>
              </a:spcAft>
              <a:buClrTx/>
              <a:buSzTx/>
              <a:buFontTx/>
              <a:buNone/>
              <a:tabLst/>
              <a:defRPr/>
            </a:pPr>
            <a:r>
              <a:rPr kumimoji="0" lang="en-US" sz="3463" b="1" i="0" u="none" strike="noStrike" kern="1200" cap="none" spc="0" normalizeH="0" baseline="0" noProof="0" dirty="0">
                <a:ln>
                  <a:noFill/>
                </a:ln>
                <a:solidFill>
                  <a:srgbClr val="FFFFFF"/>
                </a:solidFill>
                <a:effectLst/>
                <a:uLnTx/>
                <a:uFillTx/>
                <a:latin typeface="Bliss Bold"/>
                <a:ea typeface="Bliss Bold"/>
                <a:cs typeface="Bliss Bold"/>
                <a:sym typeface="Bliss Bold"/>
              </a:rPr>
              <a:t>Irish language</a:t>
            </a:r>
          </a:p>
        </p:txBody>
      </p:sp>
      <p:sp>
        <p:nvSpPr>
          <p:cNvPr id="12" name="Freeform 12"/>
          <p:cNvSpPr/>
          <p:nvPr/>
        </p:nvSpPr>
        <p:spPr>
          <a:xfrm>
            <a:off x="2286000" y="2202603"/>
            <a:ext cx="2000657" cy="2689959"/>
          </a:xfrm>
          <a:custGeom>
            <a:avLst/>
            <a:gdLst/>
            <a:ahLst/>
            <a:cxnLst/>
            <a:rect l="l" t="t" r="r" b="b"/>
            <a:pathLst>
              <a:path w="2000657" h="2689959">
                <a:moveTo>
                  <a:pt x="0" y="0"/>
                </a:moveTo>
                <a:lnTo>
                  <a:pt x="2000657" y="0"/>
                </a:lnTo>
                <a:lnTo>
                  <a:pt x="2000657" y="2689959"/>
                </a:lnTo>
                <a:lnTo>
                  <a:pt x="0" y="2689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726CB2"/>
        </a:solidFill>
        <a:effectLst/>
      </p:bgPr>
    </p:bg>
    <p:spTree>
      <p:nvGrpSpPr>
        <p:cNvPr id="1" name=""/>
        <p:cNvGrpSpPr/>
        <p:nvPr/>
      </p:nvGrpSpPr>
      <p:grpSpPr>
        <a:xfrm>
          <a:off x="0" y="0"/>
          <a:ext cx="0" cy="0"/>
          <a:chOff x="0" y="0"/>
          <a:chExt cx="0" cy="0"/>
        </a:xfrm>
      </p:grpSpPr>
      <p:sp>
        <p:nvSpPr>
          <p:cNvPr id="2" name="Freeform 2"/>
          <p:cNvSpPr/>
          <p:nvPr/>
        </p:nvSpPr>
        <p:spPr>
          <a:xfrm>
            <a:off x="12526998" y="8916177"/>
            <a:ext cx="5577003" cy="1172625"/>
          </a:xfrm>
          <a:custGeom>
            <a:avLst/>
            <a:gdLst/>
            <a:ahLst/>
            <a:cxnLst/>
            <a:rect l="l" t="t" r="r" b="b"/>
            <a:pathLst>
              <a:path w="5577003" h="1172625">
                <a:moveTo>
                  <a:pt x="0" y="0"/>
                </a:moveTo>
                <a:lnTo>
                  <a:pt x="5577002" y="0"/>
                </a:lnTo>
                <a:lnTo>
                  <a:pt x="5577002" y="1172625"/>
                </a:lnTo>
                <a:lnTo>
                  <a:pt x="0" y="1172625"/>
                </a:lnTo>
                <a:lnTo>
                  <a:pt x="0" y="0"/>
                </a:lnTo>
                <a:close/>
              </a:path>
            </a:pathLst>
          </a:custGeom>
          <a:blipFill>
            <a:blip r:embed="rId2"/>
            <a:stretch>
              <a:fillRect/>
            </a:stretch>
          </a:blipFill>
        </p:spPr>
        <p:txBody>
          <a:bodyPr/>
          <a:lstStyle/>
          <a:p>
            <a:endParaRPr lang="en-US"/>
          </a:p>
        </p:txBody>
      </p:sp>
      <p:grpSp>
        <p:nvGrpSpPr>
          <p:cNvPr id="3" name="Group 3"/>
          <p:cNvGrpSpPr/>
          <p:nvPr/>
        </p:nvGrpSpPr>
        <p:grpSpPr>
          <a:xfrm>
            <a:off x="1010665" y="1527863"/>
            <a:ext cx="15723039" cy="7231274"/>
            <a:chOff x="0" y="0"/>
            <a:chExt cx="20964053" cy="9641698"/>
          </a:xfrm>
        </p:grpSpPr>
        <p:sp>
          <p:nvSpPr>
            <p:cNvPr id="4" name="Freeform 4"/>
            <p:cNvSpPr/>
            <p:nvPr/>
          </p:nvSpPr>
          <p:spPr>
            <a:xfrm>
              <a:off x="15024350" y="0"/>
              <a:ext cx="5939703" cy="9176507"/>
            </a:xfrm>
            <a:custGeom>
              <a:avLst/>
              <a:gdLst/>
              <a:ahLst/>
              <a:cxnLst/>
              <a:rect l="l" t="t" r="r" b="b"/>
              <a:pathLst>
                <a:path w="5939703" h="9176507">
                  <a:moveTo>
                    <a:pt x="0" y="0"/>
                  </a:moveTo>
                  <a:lnTo>
                    <a:pt x="5939703" y="0"/>
                  </a:lnTo>
                  <a:lnTo>
                    <a:pt x="5939703" y="9176507"/>
                  </a:lnTo>
                  <a:lnTo>
                    <a:pt x="0" y="9176507"/>
                  </a:lnTo>
                  <a:lnTo>
                    <a:pt x="0" y="0"/>
                  </a:lnTo>
                  <a:close/>
                </a:path>
              </a:pathLst>
            </a:custGeom>
            <a:blipFill>
              <a:blip r:embed="rId3">
                <a:alphaModFix amt="9999"/>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p:cNvSpPr/>
            <p:nvPr/>
          </p:nvSpPr>
          <p:spPr>
            <a:xfrm>
              <a:off x="0" y="0"/>
              <a:ext cx="10844446" cy="9641698"/>
            </a:xfrm>
            <a:custGeom>
              <a:avLst/>
              <a:gdLst/>
              <a:ahLst/>
              <a:cxnLst/>
              <a:rect l="l" t="t" r="r" b="b"/>
              <a:pathLst>
                <a:path w="10844446" h="9641698">
                  <a:moveTo>
                    <a:pt x="0" y="0"/>
                  </a:moveTo>
                  <a:lnTo>
                    <a:pt x="10844446" y="0"/>
                  </a:lnTo>
                  <a:lnTo>
                    <a:pt x="10844446" y="9641698"/>
                  </a:lnTo>
                  <a:lnTo>
                    <a:pt x="0" y="9641698"/>
                  </a:lnTo>
                  <a:lnTo>
                    <a:pt x="0" y="0"/>
                  </a:lnTo>
                  <a:close/>
                </a:path>
              </a:pathLst>
            </a:custGeom>
            <a:blipFill>
              <a:blip r:embed="rId5">
                <a:alphaModFix amt="12000"/>
                <a:extLst>
                  <a:ext uri="{96DAC541-7B7A-43D3-8B79-37D633B846F1}">
                    <asvg:svgBlip xmlns:asvg="http://schemas.microsoft.com/office/drawing/2016/SVG/main" r:embed="rId6"/>
                  </a:ext>
                </a:extLst>
              </a:blip>
              <a:stretch>
                <a:fillRect/>
              </a:stretch>
            </a:blipFill>
          </p:spPr>
          <p:txBody>
            <a:bodyPr/>
            <a:lstStyle/>
            <a:p>
              <a:endParaRPr lang="en-US"/>
            </a:p>
          </p:txBody>
        </p:sp>
      </p:grpSp>
      <p:sp>
        <p:nvSpPr>
          <p:cNvPr id="6" name="TextBox 6"/>
          <p:cNvSpPr txBox="1"/>
          <p:nvPr/>
        </p:nvSpPr>
        <p:spPr>
          <a:xfrm>
            <a:off x="3022327" y="3858995"/>
            <a:ext cx="12556778" cy="3081022"/>
          </a:xfrm>
          <a:prstGeom prst="rect">
            <a:avLst/>
          </a:prstGeom>
        </p:spPr>
        <p:txBody>
          <a:bodyPr lIns="0" tIns="0" rIns="0" bIns="0" rtlCol="0" anchor="t">
            <a:spAutoFit/>
          </a:bodyPr>
          <a:lstStyle/>
          <a:p>
            <a:pPr algn="ctr">
              <a:lnSpc>
                <a:spcPts val="10359"/>
              </a:lnSpc>
            </a:pPr>
            <a:r>
              <a:rPr lang="en-US" sz="7399" b="1">
                <a:solidFill>
                  <a:srgbClr val="FFFFFF"/>
                </a:solidFill>
                <a:latin typeface="Bliss Bold"/>
                <a:ea typeface="Bliss Bold"/>
                <a:cs typeface="Bliss Bold"/>
                <a:sym typeface="Bliss Bold"/>
              </a:rPr>
              <a:t>Cardigans and Communications</a:t>
            </a:r>
          </a:p>
          <a:p>
            <a:pPr algn="ctr">
              <a:lnSpc>
                <a:spcPts val="6999"/>
              </a:lnSpc>
            </a:pPr>
            <a:endParaRPr lang="en-US" sz="7399" b="1">
              <a:solidFill>
                <a:srgbClr val="FFFFFF"/>
              </a:solidFill>
              <a:latin typeface="Bliss Bold"/>
              <a:ea typeface="Bliss Bold"/>
              <a:cs typeface="Bliss Bold"/>
              <a:sym typeface="Bliss Bold"/>
            </a:endParaRPr>
          </a:p>
          <a:p>
            <a:pPr algn="ctr">
              <a:lnSpc>
                <a:spcPts val="6999"/>
              </a:lnSpc>
            </a:pPr>
            <a:r>
              <a:rPr lang="en-US" sz="4999" b="1">
                <a:solidFill>
                  <a:srgbClr val="FFFFFF"/>
                </a:solidFill>
                <a:latin typeface="Bliss Bold"/>
                <a:ea typeface="Bliss Bold"/>
                <a:cs typeface="Bliss Bold"/>
                <a:sym typeface="Bliss Bold"/>
              </a:rPr>
              <a:t>e.rothwell@ria.ie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82</TotalTime>
  <Words>446</Words>
  <Application>Microsoft Office PowerPoint</Application>
  <PresentationFormat>Custom</PresentationFormat>
  <Paragraphs>66</Paragraphs>
  <Slides>20</Slides>
  <Notes>0</Notes>
  <HiddenSlides>0</HiddenSlides>
  <MMClips>2</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Bliss</vt:lpstr>
      <vt:lpstr>Calibri (MS) Italics</vt:lpstr>
      <vt:lpstr>Arial</vt:lpstr>
      <vt:lpstr>Calibri</vt:lpstr>
      <vt:lpstr>Bliss Bold</vt:lpstr>
      <vt:lpstr>Calibri (MS)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Cardigans and Communications: balancing traditional curation with outreach demands in 2026</dc:title>
  <cp:lastModifiedBy>Emma Rothwell</cp:lastModifiedBy>
  <cp:revision>2</cp:revision>
  <dcterms:created xsi:type="dcterms:W3CDTF">2006-08-16T00:00:00Z</dcterms:created>
  <dcterms:modified xsi:type="dcterms:W3CDTF">2026-03-18T12:42:17Z</dcterms:modified>
  <dc:identifier>DAHChiIULDQ</dc:identifier>
</cp:coreProperties>
</file>