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5" r:id="rId4"/>
    <p:sldId id="262" r:id="rId5"/>
    <p:sldId id="264" r:id="rId6"/>
    <p:sldId id="256" r:id="rId7"/>
    <p:sldId id="257" r:id="rId8"/>
    <p:sldId id="258"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7897E5-A739-45F0-9C17-2B2171E11A08}" v="95" dt="2026-03-19T16:09:35.961"/>
    <p1510:client id="{1CCB6F1C-7462-A2B6-F2E9-F24FDFBE884E}" v="22" dt="2026-03-20T15:04:41.6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445C6-1432-7C7B-1829-E9C628BCD14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7270BBB-EF51-3166-CEE6-E6E2709896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D6E6C3B-9414-4FCD-5FBC-41C268C99BD7}"/>
              </a:ext>
            </a:extLst>
          </p:cNvPr>
          <p:cNvSpPr>
            <a:spLocks noGrp="1"/>
          </p:cNvSpPr>
          <p:nvPr>
            <p:ph type="dt" sz="half" idx="10"/>
          </p:nvPr>
        </p:nvSpPr>
        <p:spPr/>
        <p:txBody>
          <a:bodyPr/>
          <a:lstStyle/>
          <a:p>
            <a:fld id="{2E1D41D7-A5E6-4246-AC01-49252C9FA4AC}" type="datetimeFigureOut">
              <a:rPr lang="en-GB" smtClean="0"/>
              <a:t>20/03/2026</a:t>
            </a:fld>
            <a:endParaRPr lang="en-GB"/>
          </a:p>
        </p:txBody>
      </p:sp>
      <p:sp>
        <p:nvSpPr>
          <p:cNvPr id="5" name="Footer Placeholder 4">
            <a:extLst>
              <a:ext uri="{FF2B5EF4-FFF2-40B4-BE49-F238E27FC236}">
                <a16:creationId xmlns:a16="http://schemas.microsoft.com/office/drawing/2014/main" id="{530DE505-E8BB-255B-B85D-719A03962C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B9F64B-0321-C016-988E-7443D45F1474}"/>
              </a:ext>
            </a:extLst>
          </p:cNvPr>
          <p:cNvSpPr>
            <a:spLocks noGrp="1"/>
          </p:cNvSpPr>
          <p:nvPr>
            <p:ph type="sldNum" sz="quarter" idx="12"/>
          </p:nvPr>
        </p:nvSpPr>
        <p:spPr/>
        <p:txBody>
          <a:bodyPr/>
          <a:lstStyle/>
          <a:p>
            <a:fld id="{37FCE55A-D6FB-4D28-827E-53FEE6C16CB3}" type="slidenum">
              <a:rPr lang="en-GB" smtClean="0"/>
              <a:t>‹#›</a:t>
            </a:fld>
            <a:endParaRPr lang="en-GB"/>
          </a:p>
        </p:txBody>
      </p:sp>
    </p:spTree>
    <p:extLst>
      <p:ext uri="{BB962C8B-B14F-4D97-AF65-F5344CB8AC3E}">
        <p14:creationId xmlns:p14="http://schemas.microsoft.com/office/powerpoint/2010/main" val="170750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B4D1-2A8E-B9BD-4B67-7D06CA8ABEC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8F4136B-F04B-3F5D-4D56-41A98558E6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5CCF089-E169-3EAF-4C2F-F3FD709C1700}"/>
              </a:ext>
            </a:extLst>
          </p:cNvPr>
          <p:cNvSpPr>
            <a:spLocks noGrp="1"/>
          </p:cNvSpPr>
          <p:nvPr>
            <p:ph type="dt" sz="half" idx="10"/>
          </p:nvPr>
        </p:nvSpPr>
        <p:spPr/>
        <p:txBody>
          <a:bodyPr/>
          <a:lstStyle/>
          <a:p>
            <a:fld id="{2E1D41D7-A5E6-4246-AC01-49252C9FA4AC}" type="datetimeFigureOut">
              <a:rPr lang="en-GB" smtClean="0"/>
              <a:t>20/03/2026</a:t>
            </a:fld>
            <a:endParaRPr lang="en-GB"/>
          </a:p>
        </p:txBody>
      </p:sp>
      <p:sp>
        <p:nvSpPr>
          <p:cNvPr id="5" name="Footer Placeholder 4">
            <a:extLst>
              <a:ext uri="{FF2B5EF4-FFF2-40B4-BE49-F238E27FC236}">
                <a16:creationId xmlns:a16="http://schemas.microsoft.com/office/drawing/2014/main" id="{6929A83D-E999-CE58-CA50-DB643F586D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FEF888-B183-F6D5-80C3-9954E8FA0E3A}"/>
              </a:ext>
            </a:extLst>
          </p:cNvPr>
          <p:cNvSpPr>
            <a:spLocks noGrp="1"/>
          </p:cNvSpPr>
          <p:nvPr>
            <p:ph type="sldNum" sz="quarter" idx="12"/>
          </p:nvPr>
        </p:nvSpPr>
        <p:spPr/>
        <p:txBody>
          <a:bodyPr/>
          <a:lstStyle/>
          <a:p>
            <a:fld id="{37FCE55A-D6FB-4D28-827E-53FEE6C16CB3}" type="slidenum">
              <a:rPr lang="en-GB" smtClean="0"/>
              <a:t>‹#›</a:t>
            </a:fld>
            <a:endParaRPr lang="en-GB"/>
          </a:p>
        </p:txBody>
      </p:sp>
    </p:spTree>
    <p:extLst>
      <p:ext uri="{BB962C8B-B14F-4D97-AF65-F5344CB8AC3E}">
        <p14:creationId xmlns:p14="http://schemas.microsoft.com/office/powerpoint/2010/main" val="238410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F17BF-2C13-9D61-74A3-6CA8652652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549CC31-1BD6-BC99-4275-9F496A8833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D15AC2-0152-3D7B-4ECD-32311567B814}"/>
              </a:ext>
            </a:extLst>
          </p:cNvPr>
          <p:cNvSpPr>
            <a:spLocks noGrp="1"/>
          </p:cNvSpPr>
          <p:nvPr>
            <p:ph type="dt" sz="half" idx="10"/>
          </p:nvPr>
        </p:nvSpPr>
        <p:spPr/>
        <p:txBody>
          <a:bodyPr/>
          <a:lstStyle/>
          <a:p>
            <a:fld id="{2E1D41D7-A5E6-4246-AC01-49252C9FA4AC}" type="datetimeFigureOut">
              <a:rPr lang="en-GB" smtClean="0"/>
              <a:t>20/03/2026</a:t>
            </a:fld>
            <a:endParaRPr lang="en-GB"/>
          </a:p>
        </p:txBody>
      </p:sp>
      <p:sp>
        <p:nvSpPr>
          <p:cNvPr id="5" name="Footer Placeholder 4">
            <a:extLst>
              <a:ext uri="{FF2B5EF4-FFF2-40B4-BE49-F238E27FC236}">
                <a16:creationId xmlns:a16="http://schemas.microsoft.com/office/drawing/2014/main" id="{F6A88C0F-4BBD-E6F3-68F4-3E0ADFE74B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921249-8F81-0B76-FB41-64726EBD28C4}"/>
              </a:ext>
            </a:extLst>
          </p:cNvPr>
          <p:cNvSpPr>
            <a:spLocks noGrp="1"/>
          </p:cNvSpPr>
          <p:nvPr>
            <p:ph type="sldNum" sz="quarter" idx="12"/>
          </p:nvPr>
        </p:nvSpPr>
        <p:spPr/>
        <p:txBody>
          <a:bodyPr/>
          <a:lstStyle/>
          <a:p>
            <a:fld id="{37FCE55A-D6FB-4D28-827E-53FEE6C16CB3}" type="slidenum">
              <a:rPr lang="en-GB" smtClean="0"/>
              <a:t>‹#›</a:t>
            </a:fld>
            <a:endParaRPr lang="en-GB"/>
          </a:p>
        </p:txBody>
      </p:sp>
    </p:spTree>
    <p:extLst>
      <p:ext uri="{BB962C8B-B14F-4D97-AF65-F5344CB8AC3E}">
        <p14:creationId xmlns:p14="http://schemas.microsoft.com/office/powerpoint/2010/main" val="3734902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D2C8A-529A-0F1D-DC9E-E8D06370159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BB0E58C-68AA-69AD-63FA-F3912EB6FC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B3DA600-3DA3-9962-E11F-2DA0FD6669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60492AC-A91A-A7B5-AD87-B6FFC5A194C3}"/>
              </a:ext>
            </a:extLst>
          </p:cNvPr>
          <p:cNvSpPr>
            <a:spLocks noGrp="1"/>
          </p:cNvSpPr>
          <p:nvPr>
            <p:ph type="dt" sz="half" idx="10"/>
          </p:nvPr>
        </p:nvSpPr>
        <p:spPr/>
        <p:txBody>
          <a:bodyPr/>
          <a:lstStyle/>
          <a:p>
            <a:fld id="{2E1D41D7-A5E6-4246-AC01-49252C9FA4AC}" type="datetimeFigureOut">
              <a:rPr lang="en-GB" smtClean="0"/>
              <a:t>20/03/2026</a:t>
            </a:fld>
            <a:endParaRPr lang="en-GB"/>
          </a:p>
        </p:txBody>
      </p:sp>
      <p:sp>
        <p:nvSpPr>
          <p:cNvPr id="6" name="Footer Placeholder 5">
            <a:extLst>
              <a:ext uri="{FF2B5EF4-FFF2-40B4-BE49-F238E27FC236}">
                <a16:creationId xmlns:a16="http://schemas.microsoft.com/office/drawing/2014/main" id="{1429423D-2E18-0E04-69D8-1A79898366D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E6B1E9C-FC65-0FD2-3569-6E1B27D0DE76}"/>
              </a:ext>
            </a:extLst>
          </p:cNvPr>
          <p:cNvSpPr>
            <a:spLocks noGrp="1"/>
          </p:cNvSpPr>
          <p:nvPr>
            <p:ph type="sldNum" sz="quarter" idx="12"/>
          </p:nvPr>
        </p:nvSpPr>
        <p:spPr/>
        <p:txBody>
          <a:bodyPr/>
          <a:lstStyle/>
          <a:p>
            <a:fld id="{37FCE55A-D6FB-4D28-827E-53FEE6C16CB3}" type="slidenum">
              <a:rPr lang="en-GB" smtClean="0"/>
              <a:t>‹#›</a:t>
            </a:fld>
            <a:endParaRPr lang="en-GB"/>
          </a:p>
        </p:txBody>
      </p:sp>
    </p:spTree>
    <p:extLst>
      <p:ext uri="{BB962C8B-B14F-4D97-AF65-F5344CB8AC3E}">
        <p14:creationId xmlns:p14="http://schemas.microsoft.com/office/powerpoint/2010/main" val="939848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0E4B8-A284-5187-F71E-7499291B30E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514723-2D2B-1339-7BE8-805588886F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7ADA49-9F1C-6EB6-73A1-6E6CE2740E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1A7A71E-4951-8A6D-7C0A-D6A17E258C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53DDEA-07EE-AFAB-CEA2-43327C17EB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8E108D4-BEE7-021A-9A08-A27D7FC7E157}"/>
              </a:ext>
            </a:extLst>
          </p:cNvPr>
          <p:cNvSpPr>
            <a:spLocks noGrp="1"/>
          </p:cNvSpPr>
          <p:nvPr>
            <p:ph type="dt" sz="half" idx="10"/>
          </p:nvPr>
        </p:nvSpPr>
        <p:spPr/>
        <p:txBody>
          <a:bodyPr/>
          <a:lstStyle/>
          <a:p>
            <a:fld id="{2E1D41D7-A5E6-4246-AC01-49252C9FA4AC}" type="datetimeFigureOut">
              <a:rPr lang="en-GB" smtClean="0"/>
              <a:t>20/03/2026</a:t>
            </a:fld>
            <a:endParaRPr lang="en-GB"/>
          </a:p>
        </p:txBody>
      </p:sp>
      <p:sp>
        <p:nvSpPr>
          <p:cNvPr id="8" name="Footer Placeholder 7">
            <a:extLst>
              <a:ext uri="{FF2B5EF4-FFF2-40B4-BE49-F238E27FC236}">
                <a16:creationId xmlns:a16="http://schemas.microsoft.com/office/drawing/2014/main" id="{65BBB555-5E8A-5F53-E724-D77EB49FFCE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5CDD61A-7D39-2F96-A606-C280E37D52E1}"/>
              </a:ext>
            </a:extLst>
          </p:cNvPr>
          <p:cNvSpPr>
            <a:spLocks noGrp="1"/>
          </p:cNvSpPr>
          <p:nvPr>
            <p:ph type="sldNum" sz="quarter" idx="12"/>
          </p:nvPr>
        </p:nvSpPr>
        <p:spPr/>
        <p:txBody>
          <a:bodyPr/>
          <a:lstStyle/>
          <a:p>
            <a:fld id="{37FCE55A-D6FB-4D28-827E-53FEE6C16CB3}" type="slidenum">
              <a:rPr lang="en-GB" smtClean="0"/>
              <a:t>‹#›</a:t>
            </a:fld>
            <a:endParaRPr lang="en-GB"/>
          </a:p>
        </p:txBody>
      </p:sp>
    </p:spTree>
    <p:extLst>
      <p:ext uri="{BB962C8B-B14F-4D97-AF65-F5344CB8AC3E}">
        <p14:creationId xmlns:p14="http://schemas.microsoft.com/office/powerpoint/2010/main" val="3511589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F4053-902E-1FE5-1870-6537CA22A0A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CB3054C-EE45-E633-42FC-D55D09B6BC7C}"/>
              </a:ext>
            </a:extLst>
          </p:cNvPr>
          <p:cNvSpPr>
            <a:spLocks noGrp="1"/>
          </p:cNvSpPr>
          <p:nvPr>
            <p:ph type="dt" sz="half" idx="10"/>
          </p:nvPr>
        </p:nvSpPr>
        <p:spPr/>
        <p:txBody>
          <a:bodyPr/>
          <a:lstStyle/>
          <a:p>
            <a:fld id="{2E1D41D7-A5E6-4246-AC01-49252C9FA4AC}" type="datetimeFigureOut">
              <a:rPr lang="en-GB" smtClean="0"/>
              <a:t>20/03/2026</a:t>
            </a:fld>
            <a:endParaRPr lang="en-GB"/>
          </a:p>
        </p:txBody>
      </p:sp>
      <p:sp>
        <p:nvSpPr>
          <p:cNvPr id="4" name="Footer Placeholder 3">
            <a:extLst>
              <a:ext uri="{FF2B5EF4-FFF2-40B4-BE49-F238E27FC236}">
                <a16:creationId xmlns:a16="http://schemas.microsoft.com/office/drawing/2014/main" id="{5ACB4CE6-262C-B5FE-8ABF-78F8792BA7C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0AC682B-14CB-0884-ED9B-34A930AEC790}"/>
              </a:ext>
            </a:extLst>
          </p:cNvPr>
          <p:cNvSpPr>
            <a:spLocks noGrp="1"/>
          </p:cNvSpPr>
          <p:nvPr>
            <p:ph type="sldNum" sz="quarter" idx="12"/>
          </p:nvPr>
        </p:nvSpPr>
        <p:spPr/>
        <p:txBody>
          <a:bodyPr/>
          <a:lstStyle/>
          <a:p>
            <a:fld id="{37FCE55A-D6FB-4D28-827E-53FEE6C16CB3}" type="slidenum">
              <a:rPr lang="en-GB" smtClean="0"/>
              <a:t>‹#›</a:t>
            </a:fld>
            <a:endParaRPr lang="en-GB"/>
          </a:p>
        </p:txBody>
      </p:sp>
    </p:spTree>
    <p:extLst>
      <p:ext uri="{BB962C8B-B14F-4D97-AF65-F5344CB8AC3E}">
        <p14:creationId xmlns:p14="http://schemas.microsoft.com/office/powerpoint/2010/main" val="3795461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D75594-340F-4876-F555-DF061B97E15E}"/>
              </a:ext>
            </a:extLst>
          </p:cNvPr>
          <p:cNvSpPr>
            <a:spLocks noGrp="1"/>
          </p:cNvSpPr>
          <p:nvPr>
            <p:ph type="dt" sz="half" idx="10"/>
          </p:nvPr>
        </p:nvSpPr>
        <p:spPr/>
        <p:txBody>
          <a:bodyPr/>
          <a:lstStyle/>
          <a:p>
            <a:fld id="{2E1D41D7-A5E6-4246-AC01-49252C9FA4AC}" type="datetimeFigureOut">
              <a:rPr lang="en-GB" smtClean="0"/>
              <a:t>20/03/2026</a:t>
            </a:fld>
            <a:endParaRPr lang="en-GB"/>
          </a:p>
        </p:txBody>
      </p:sp>
      <p:sp>
        <p:nvSpPr>
          <p:cNvPr id="3" name="Footer Placeholder 2">
            <a:extLst>
              <a:ext uri="{FF2B5EF4-FFF2-40B4-BE49-F238E27FC236}">
                <a16:creationId xmlns:a16="http://schemas.microsoft.com/office/drawing/2014/main" id="{704FAF91-F736-D781-3D04-71252A3BAA3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953EFAE-9B11-B5C0-BF7D-5FAB252B76FE}"/>
              </a:ext>
            </a:extLst>
          </p:cNvPr>
          <p:cNvSpPr>
            <a:spLocks noGrp="1"/>
          </p:cNvSpPr>
          <p:nvPr>
            <p:ph type="sldNum" sz="quarter" idx="12"/>
          </p:nvPr>
        </p:nvSpPr>
        <p:spPr/>
        <p:txBody>
          <a:bodyPr/>
          <a:lstStyle/>
          <a:p>
            <a:fld id="{37FCE55A-D6FB-4D28-827E-53FEE6C16CB3}" type="slidenum">
              <a:rPr lang="en-GB" smtClean="0"/>
              <a:t>‹#›</a:t>
            </a:fld>
            <a:endParaRPr lang="en-GB"/>
          </a:p>
        </p:txBody>
      </p:sp>
    </p:spTree>
    <p:extLst>
      <p:ext uri="{BB962C8B-B14F-4D97-AF65-F5344CB8AC3E}">
        <p14:creationId xmlns:p14="http://schemas.microsoft.com/office/powerpoint/2010/main" val="2652999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4BDAC-31E9-A8A7-23C8-5593F995B0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55620F8-33D8-6CA3-B3D9-31D1AAD183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DC9326E-C370-55C4-CE77-CBBC84C3A3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6562EE-A03E-DC3E-F53C-ADDD270A2E6A}"/>
              </a:ext>
            </a:extLst>
          </p:cNvPr>
          <p:cNvSpPr>
            <a:spLocks noGrp="1"/>
          </p:cNvSpPr>
          <p:nvPr>
            <p:ph type="dt" sz="half" idx="10"/>
          </p:nvPr>
        </p:nvSpPr>
        <p:spPr/>
        <p:txBody>
          <a:bodyPr/>
          <a:lstStyle/>
          <a:p>
            <a:fld id="{2E1D41D7-A5E6-4246-AC01-49252C9FA4AC}" type="datetimeFigureOut">
              <a:rPr lang="en-GB" smtClean="0"/>
              <a:t>20/03/2026</a:t>
            </a:fld>
            <a:endParaRPr lang="en-GB"/>
          </a:p>
        </p:txBody>
      </p:sp>
      <p:sp>
        <p:nvSpPr>
          <p:cNvPr id="6" name="Footer Placeholder 5">
            <a:extLst>
              <a:ext uri="{FF2B5EF4-FFF2-40B4-BE49-F238E27FC236}">
                <a16:creationId xmlns:a16="http://schemas.microsoft.com/office/drawing/2014/main" id="{547F15EF-25EF-AB91-0716-9B68CD94129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DAD01D4-4B6D-DED7-4385-06F2D94D8649}"/>
              </a:ext>
            </a:extLst>
          </p:cNvPr>
          <p:cNvSpPr>
            <a:spLocks noGrp="1"/>
          </p:cNvSpPr>
          <p:nvPr>
            <p:ph type="sldNum" sz="quarter" idx="12"/>
          </p:nvPr>
        </p:nvSpPr>
        <p:spPr/>
        <p:txBody>
          <a:bodyPr/>
          <a:lstStyle/>
          <a:p>
            <a:fld id="{37FCE55A-D6FB-4D28-827E-53FEE6C16CB3}" type="slidenum">
              <a:rPr lang="en-GB" smtClean="0"/>
              <a:t>‹#›</a:t>
            </a:fld>
            <a:endParaRPr lang="en-GB"/>
          </a:p>
        </p:txBody>
      </p:sp>
    </p:spTree>
    <p:extLst>
      <p:ext uri="{BB962C8B-B14F-4D97-AF65-F5344CB8AC3E}">
        <p14:creationId xmlns:p14="http://schemas.microsoft.com/office/powerpoint/2010/main" val="3999510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5DB12-DD82-6376-0642-F7A184CA3F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0DD1BE7-62B6-3EF8-1309-6861D0D6BC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BB21EE5-4598-2913-88C8-D6C6DC261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CA677C-1F67-3885-0D97-4B89E45CEF77}"/>
              </a:ext>
            </a:extLst>
          </p:cNvPr>
          <p:cNvSpPr>
            <a:spLocks noGrp="1"/>
          </p:cNvSpPr>
          <p:nvPr>
            <p:ph type="dt" sz="half" idx="10"/>
          </p:nvPr>
        </p:nvSpPr>
        <p:spPr/>
        <p:txBody>
          <a:bodyPr/>
          <a:lstStyle/>
          <a:p>
            <a:fld id="{2E1D41D7-A5E6-4246-AC01-49252C9FA4AC}" type="datetimeFigureOut">
              <a:rPr lang="en-GB" smtClean="0"/>
              <a:t>20/03/2026</a:t>
            </a:fld>
            <a:endParaRPr lang="en-GB"/>
          </a:p>
        </p:txBody>
      </p:sp>
      <p:sp>
        <p:nvSpPr>
          <p:cNvPr id="6" name="Footer Placeholder 5">
            <a:extLst>
              <a:ext uri="{FF2B5EF4-FFF2-40B4-BE49-F238E27FC236}">
                <a16:creationId xmlns:a16="http://schemas.microsoft.com/office/drawing/2014/main" id="{72E57140-9B2D-49C4-72C1-0FCC714A76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BA96EEF-AE5C-727B-5B70-27C376C922BD}"/>
              </a:ext>
            </a:extLst>
          </p:cNvPr>
          <p:cNvSpPr>
            <a:spLocks noGrp="1"/>
          </p:cNvSpPr>
          <p:nvPr>
            <p:ph type="sldNum" sz="quarter" idx="12"/>
          </p:nvPr>
        </p:nvSpPr>
        <p:spPr/>
        <p:txBody>
          <a:bodyPr/>
          <a:lstStyle/>
          <a:p>
            <a:fld id="{37FCE55A-D6FB-4D28-827E-53FEE6C16CB3}" type="slidenum">
              <a:rPr lang="en-GB" smtClean="0"/>
              <a:t>‹#›</a:t>
            </a:fld>
            <a:endParaRPr lang="en-GB"/>
          </a:p>
        </p:txBody>
      </p:sp>
    </p:spTree>
    <p:extLst>
      <p:ext uri="{BB962C8B-B14F-4D97-AF65-F5344CB8AC3E}">
        <p14:creationId xmlns:p14="http://schemas.microsoft.com/office/powerpoint/2010/main" val="1839669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9C0CA-C6B3-95C7-F810-0E713ABB24F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0AD218B-839B-AADA-B55F-D82E0760D47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BB904F-5427-DDDE-5C75-D7D299B6003B}"/>
              </a:ext>
            </a:extLst>
          </p:cNvPr>
          <p:cNvSpPr>
            <a:spLocks noGrp="1"/>
          </p:cNvSpPr>
          <p:nvPr>
            <p:ph type="dt" sz="half" idx="10"/>
          </p:nvPr>
        </p:nvSpPr>
        <p:spPr/>
        <p:txBody>
          <a:bodyPr/>
          <a:lstStyle/>
          <a:p>
            <a:fld id="{2E1D41D7-A5E6-4246-AC01-49252C9FA4AC}" type="datetimeFigureOut">
              <a:rPr lang="en-GB" smtClean="0"/>
              <a:t>20/03/2026</a:t>
            </a:fld>
            <a:endParaRPr lang="en-GB"/>
          </a:p>
        </p:txBody>
      </p:sp>
      <p:sp>
        <p:nvSpPr>
          <p:cNvPr id="5" name="Footer Placeholder 4">
            <a:extLst>
              <a:ext uri="{FF2B5EF4-FFF2-40B4-BE49-F238E27FC236}">
                <a16:creationId xmlns:a16="http://schemas.microsoft.com/office/drawing/2014/main" id="{24B9CCFB-7E36-B32E-4C01-CEEDEF11EA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178A3C-8226-F839-2287-90CE46CD3EBC}"/>
              </a:ext>
            </a:extLst>
          </p:cNvPr>
          <p:cNvSpPr>
            <a:spLocks noGrp="1"/>
          </p:cNvSpPr>
          <p:nvPr>
            <p:ph type="sldNum" sz="quarter" idx="12"/>
          </p:nvPr>
        </p:nvSpPr>
        <p:spPr/>
        <p:txBody>
          <a:bodyPr/>
          <a:lstStyle/>
          <a:p>
            <a:fld id="{37FCE55A-D6FB-4D28-827E-53FEE6C16CB3}" type="slidenum">
              <a:rPr lang="en-GB" smtClean="0"/>
              <a:t>‹#›</a:t>
            </a:fld>
            <a:endParaRPr lang="en-GB"/>
          </a:p>
        </p:txBody>
      </p:sp>
    </p:spTree>
    <p:extLst>
      <p:ext uri="{BB962C8B-B14F-4D97-AF65-F5344CB8AC3E}">
        <p14:creationId xmlns:p14="http://schemas.microsoft.com/office/powerpoint/2010/main" val="3431481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304CFC-0140-4FFF-37BE-1D9DC6A0F85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CE588DD-C38F-B16E-D57E-41CE5366A2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C07798-9C71-7131-142A-260AF1EDA690}"/>
              </a:ext>
            </a:extLst>
          </p:cNvPr>
          <p:cNvSpPr>
            <a:spLocks noGrp="1"/>
          </p:cNvSpPr>
          <p:nvPr>
            <p:ph type="dt" sz="half" idx="10"/>
          </p:nvPr>
        </p:nvSpPr>
        <p:spPr/>
        <p:txBody>
          <a:bodyPr/>
          <a:lstStyle/>
          <a:p>
            <a:fld id="{2E1D41D7-A5E6-4246-AC01-49252C9FA4AC}" type="datetimeFigureOut">
              <a:rPr lang="en-GB" smtClean="0"/>
              <a:t>20/03/2026</a:t>
            </a:fld>
            <a:endParaRPr lang="en-GB"/>
          </a:p>
        </p:txBody>
      </p:sp>
      <p:sp>
        <p:nvSpPr>
          <p:cNvPr id="5" name="Footer Placeholder 4">
            <a:extLst>
              <a:ext uri="{FF2B5EF4-FFF2-40B4-BE49-F238E27FC236}">
                <a16:creationId xmlns:a16="http://schemas.microsoft.com/office/drawing/2014/main" id="{020BCEC3-806B-08D0-9D1C-9CF4B463C1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B1B707-7FDB-4446-FBF1-23E546A0488F}"/>
              </a:ext>
            </a:extLst>
          </p:cNvPr>
          <p:cNvSpPr>
            <a:spLocks noGrp="1"/>
          </p:cNvSpPr>
          <p:nvPr>
            <p:ph type="sldNum" sz="quarter" idx="12"/>
          </p:nvPr>
        </p:nvSpPr>
        <p:spPr/>
        <p:txBody>
          <a:bodyPr/>
          <a:lstStyle/>
          <a:p>
            <a:fld id="{37FCE55A-D6FB-4D28-827E-53FEE6C16CB3}" type="slidenum">
              <a:rPr lang="en-GB" smtClean="0"/>
              <a:t>‹#›</a:t>
            </a:fld>
            <a:endParaRPr lang="en-GB"/>
          </a:p>
        </p:txBody>
      </p:sp>
    </p:spTree>
    <p:extLst>
      <p:ext uri="{BB962C8B-B14F-4D97-AF65-F5344CB8AC3E}">
        <p14:creationId xmlns:p14="http://schemas.microsoft.com/office/powerpoint/2010/main" val="2837527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2A9F2F-D653-2DF7-7963-1A2CEA5A86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E64750C-967B-1FA2-C220-2EFFE9CF54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5D9DC9-A239-7252-94D4-4CFD4B6D7C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E1D41D7-A5E6-4246-AC01-49252C9FA4AC}" type="datetimeFigureOut">
              <a:rPr lang="en-GB" smtClean="0"/>
              <a:t>20/03/2026</a:t>
            </a:fld>
            <a:endParaRPr lang="en-GB"/>
          </a:p>
        </p:txBody>
      </p:sp>
      <p:sp>
        <p:nvSpPr>
          <p:cNvPr id="5" name="Footer Placeholder 4">
            <a:extLst>
              <a:ext uri="{FF2B5EF4-FFF2-40B4-BE49-F238E27FC236}">
                <a16:creationId xmlns:a16="http://schemas.microsoft.com/office/drawing/2014/main" id="{8D22E249-4BE1-78D0-EAD8-DCF01D5D55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E467917-E040-3720-9EB7-C33A14EB71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7FCE55A-D6FB-4D28-827E-53FEE6C16CB3}" type="slidenum">
              <a:rPr lang="en-GB" smtClean="0"/>
              <a:t>‹#›</a:t>
            </a:fld>
            <a:endParaRPr lang="en-GB"/>
          </a:p>
        </p:txBody>
      </p:sp>
    </p:spTree>
    <p:extLst>
      <p:ext uri="{BB962C8B-B14F-4D97-AF65-F5344CB8AC3E}">
        <p14:creationId xmlns:p14="http://schemas.microsoft.com/office/powerpoint/2010/main" val="11568148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0.png"/><Relationship Id="rId5" Type="http://schemas.microsoft.com/office/2007/relationships/hdphoto" Target="../media/hdphoto2.wdp"/><Relationship Id="rId4" Type="http://schemas.openxmlformats.org/officeDocument/2006/relationships/image" Target="../media/image9.png"/><Relationship Id="rId9"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jpeg"/><Relationship Id="rId18" Type="http://schemas.openxmlformats.org/officeDocument/2006/relationships/image" Target="../media/image7.jpeg"/><Relationship Id="rId3" Type="http://schemas.openxmlformats.org/officeDocument/2006/relationships/image" Target="../media/image16.png"/><Relationship Id="rId7" Type="http://schemas.openxmlformats.org/officeDocument/2006/relationships/image" Target="../media/image20.jpeg"/><Relationship Id="rId12" Type="http://schemas.openxmlformats.org/officeDocument/2006/relationships/image" Target="../media/image25.png"/><Relationship Id="rId17" Type="http://schemas.openxmlformats.org/officeDocument/2006/relationships/image" Target="../media/image30.jpeg"/><Relationship Id="rId2" Type="http://schemas.openxmlformats.org/officeDocument/2006/relationships/image" Target="../media/image15.jpeg"/><Relationship Id="rId16" Type="http://schemas.openxmlformats.org/officeDocument/2006/relationships/image" Target="../media/image29.jpeg"/><Relationship Id="rId20"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19.jpe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png"/><Relationship Id="rId19" Type="http://schemas.openxmlformats.org/officeDocument/2006/relationships/image" Target="../media/image31.jpe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jpeg"/></Relationships>
</file>

<file path=ppt/slides/_rels/slide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37.pn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9.png"/><Relationship Id="rId7" Type="http://schemas.openxmlformats.org/officeDocument/2006/relationships/image" Target="../media/image1.png"/><Relationship Id="rId2" Type="http://schemas.openxmlformats.org/officeDocument/2006/relationships/hyperlink" Target="https://doi.org/10.1016/j.pubrev.2025.102585" TargetMode="Externa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C3AF504-CF9A-4619-AE83-E66AD921BE85}"/>
              </a:ext>
            </a:extLst>
          </p:cNvPr>
          <p:cNvPicPr>
            <a:picLocks noChangeAspect="1"/>
          </p:cNvPicPr>
          <p:nvPr/>
        </p:nvPicPr>
        <p:blipFill>
          <a:blip r:embed="rId2">
            <a:extLst>
              <a:ext uri="{28A0092B-C50C-407E-A947-70E740481C1C}">
                <a14:useLocalDpi xmlns:a14="http://schemas.microsoft.com/office/drawing/2010/main" val="0"/>
              </a:ext>
            </a:extLst>
          </a:blip>
          <a:srcRect l="18160" t="16175" r="15173" b="16721"/>
          <a:stretch>
            <a:fillRect/>
          </a:stretch>
        </p:blipFill>
        <p:spPr>
          <a:xfrm>
            <a:off x="169295" y="233527"/>
            <a:ext cx="2068643" cy="2082208"/>
          </a:xfrm>
          <a:prstGeom prst="rect">
            <a:avLst/>
          </a:prstGeom>
        </p:spPr>
      </p:pic>
      <p:pic>
        <p:nvPicPr>
          <p:cNvPr id="15" name="Picture 14">
            <a:extLst>
              <a:ext uri="{FF2B5EF4-FFF2-40B4-BE49-F238E27FC236}">
                <a16:creationId xmlns:a16="http://schemas.microsoft.com/office/drawing/2014/main" id="{6066B44D-5C39-BBE8-6450-41CB38ECEAE6}"/>
              </a:ext>
            </a:extLst>
          </p:cNvPr>
          <p:cNvPicPr>
            <a:picLocks noChangeAspect="1"/>
          </p:cNvPicPr>
          <p:nvPr/>
        </p:nvPicPr>
        <p:blipFill>
          <a:blip r:embed="rId3">
            <a:extLst>
              <a:ext uri="{28A0092B-C50C-407E-A947-70E740481C1C}">
                <a14:useLocalDpi xmlns:a14="http://schemas.microsoft.com/office/drawing/2010/main" val="0"/>
              </a:ext>
            </a:extLst>
          </a:blip>
          <a:srcRect l="15756" t="17049" r="12769" b="13005"/>
          <a:stretch>
            <a:fillRect/>
          </a:stretch>
        </p:blipFill>
        <p:spPr>
          <a:xfrm>
            <a:off x="134910" y="2315735"/>
            <a:ext cx="2201496" cy="2154369"/>
          </a:xfrm>
          <a:prstGeom prst="rect">
            <a:avLst/>
          </a:prstGeom>
        </p:spPr>
      </p:pic>
      <p:sp>
        <p:nvSpPr>
          <p:cNvPr id="18" name="TextBox 17">
            <a:extLst>
              <a:ext uri="{FF2B5EF4-FFF2-40B4-BE49-F238E27FC236}">
                <a16:creationId xmlns:a16="http://schemas.microsoft.com/office/drawing/2014/main" id="{3CADC642-9B95-FE2D-4DA3-4D521E6F2C58}"/>
              </a:ext>
            </a:extLst>
          </p:cNvPr>
          <p:cNvSpPr txBox="1"/>
          <p:nvPr/>
        </p:nvSpPr>
        <p:spPr>
          <a:xfrm>
            <a:off x="2373382" y="661963"/>
            <a:ext cx="7015397" cy="2308324"/>
          </a:xfrm>
          <a:prstGeom prst="rect">
            <a:avLst/>
          </a:prstGeom>
          <a:noFill/>
        </p:spPr>
        <p:txBody>
          <a:bodyPr wrap="square" rtlCol="0">
            <a:spAutoFit/>
          </a:bodyPr>
          <a:lstStyle/>
          <a:p>
            <a:pPr algn="ctr"/>
            <a:r>
              <a:rPr lang="en-IE" sz="6000"/>
              <a:t> </a:t>
            </a:r>
            <a:r>
              <a:rPr lang="en-IE" sz="7200">
                <a:latin typeface="Calibri Light" panose="020F0302020204030204" pitchFamily="34" charset="0"/>
                <a:ea typeface="Calibri Light" panose="020F0302020204030204" pitchFamily="34" charset="0"/>
                <a:cs typeface="Calibri Light" panose="020F0302020204030204" pitchFamily="34" charset="0"/>
              </a:rPr>
              <a:t>Make and Mend Library Project</a:t>
            </a:r>
            <a:endParaRPr lang="en-GB" sz="720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21" name="Picture 20">
            <a:extLst>
              <a:ext uri="{FF2B5EF4-FFF2-40B4-BE49-F238E27FC236}">
                <a16:creationId xmlns:a16="http://schemas.microsoft.com/office/drawing/2014/main" id="{92EE161F-8CC1-D754-CC7C-3AD938B4EA93}"/>
              </a:ext>
            </a:extLst>
          </p:cNvPr>
          <p:cNvPicPr>
            <a:picLocks noChangeAspect="1"/>
          </p:cNvPicPr>
          <p:nvPr/>
        </p:nvPicPr>
        <p:blipFill>
          <a:blip r:embed="rId4">
            <a:extLst>
              <a:ext uri="{28A0092B-C50C-407E-A947-70E740481C1C}">
                <a14:useLocalDpi xmlns:a14="http://schemas.microsoft.com/office/drawing/2010/main" val="0"/>
              </a:ext>
            </a:extLst>
          </a:blip>
          <a:srcRect l="15975" t="14646" r="13205" b="14097"/>
          <a:stretch>
            <a:fillRect/>
          </a:stretch>
        </p:blipFill>
        <p:spPr>
          <a:xfrm>
            <a:off x="9874935" y="4470104"/>
            <a:ext cx="2090993" cy="2103901"/>
          </a:xfrm>
          <a:prstGeom prst="rect">
            <a:avLst/>
          </a:prstGeom>
        </p:spPr>
      </p:pic>
      <p:pic>
        <p:nvPicPr>
          <p:cNvPr id="23" name="Picture 22">
            <a:extLst>
              <a:ext uri="{FF2B5EF4-FFF2-40B4-BE49-F238E27FC236}">
                <a16:creationId xmlns:a16="http://schemas.microsoft.com/office/drawing/2014/main" id="{87246500-8FC2-7362-3F9C-668E611AB919}"/>
              </a:ext>
            </a:extLst>
          </p:cNvPr>
          <p:cNvPicPr>
            <a:picLocks noChangeAspect="1"/>
          </p:cNvPicPr>
          <p:nvPr/>
        </p:nvPicPr>
        <p:blipFill>
          <a:blip r:embed="rId5">
            <a:extLst>
              <a:ext uri="{28A0092B-C50C-407E-A947-70E740481C1C}">
                <a14:useLocalDpi xmlns:a14="http://schemas.microsoft.com/office/drawing/2010/main" val="0"/>
              </a:ext>
            </a:extLst>
          </a:blip>
          <a:srcRect l="13711" t="18067" r="15751" b="13674"/>
          <a:stretch>
            <a:fillRect/>
          </a:stretch>
        </p:blipFill>
        <p:spPr>
          <a:xfrm>
            <a:off x="9747102" y="252756"/>
            <a:ext cx="2111957" cy="2043750"/>
          </a:xfrm>
          <a:prstGeom prst="rect">
            <a:avLst/>
          </a:prstGeom>
        </p:spPr>
      </p:pic>
      <p:pic>
        <p:nvPicPr>
          <p:cNvPr id="25" name="Picture 24">
            <a:extLst>
              <a:ext uri="{FF2B5EF4-FFF2-40B4-BE49-F238E27FC236}">
                <a16:creationId xmlns:a16="http://schemas.microsoft.com/office/drawing/2014/main" id="{9C9E8BCD-5FE2-26B8-92EC-27827BC8E737}"/>
              </a:ext>
            </a:extLst>
          </p:cNvPr>
          <p:cNvPicPr>
            <a:picLocks noChangeAspect="1"/>
          </p:cNvPicPr>
          <p:nvPr/>
        </p:nvPicPr>
        <p:blipFill>
          <a:blip r:embed="rId6">
            <a:extLst>
              <a:ext uri="{28A0092B-C50C-407E-A947-70E740481C1C}">
                <a14:useLocalDpi xmlns:a14="http://schemas.microsoft.com/office/drawing/2010/main" val="0"/>
              </a:ext>
            </a:extLst>
          </a:blip>
          <a:srcRect l="15135" t="18142" r="14078" b="11475"/>
          <a:stretch>
            <a:fillRect/>
          </a:stretch>
        </p:blipFill>
        <p:spPr>
          <a:xfrm>
            <a:off x="9874934" y="2353375"/>
            <a:ext cx="2090993" cy="2079088"/>
          </a:xfrm>
          <a:prstGeom prst="rect">
            <a:avLst/>
          </a:prstGeom>
        </p:spPr>
      </p:pic>
      <p:pic>
        <p:nvPicPr>
          <p:cNvPr id="27" name="Picture 26">
            <a:extLst>
              <a:ext uri="{FF2B5EF4-FFF2-40B4-BE49-F238E27FC236}">
                <a16:creationId xmlns:a16="http://schemas.microsoft.com/office/drawing/2014/main" id="{13CAD3D0-7F48-054C-E952-2F397647616A}"/>
              </a:ext>
            </a:extLst>
          </p:cNvPr>
          <p:cNvPicPr>
            <a:picLocks noChangeAspect="1"/>
          </p:cNvPicPr>
          <p:nvPr/>
        </p:nvPicPr>
        <p:blipFill>
          <a:blip r:embed="rId7">
            <a:extLst>
              <a:ext uri="{28A0092B-C50C-407E-A947-70E740481C1C}">
                <a14:useLocalDpi xmlns:a14="http://schemas.microsoft.com/office/drawing/2010/main" val="0"/>
              </a:ext>
            </a:extLst>
          </a:blip>
          <a:srcRect l="13352" t="16394" r="15173" b="14317"/>
          <a:stretch>
            <a:fillRect/>
          </a:stretch>
        </p:blipFill>
        <p:spPr>
          <a:xfrm>
            <a:off x="134910" y="4523083"/>
            <a:ext cx="2115620" cy="2050922"/>
          </a:xfrm>
          <a:prstGeom prst="rect">
            <a:avLst/>
          </a:prstGeom>
        </p:spPr>
      </p:pic>
      <p:sp>
        <p:nvSpPr>
          <p:cNvPr id="4" name="TextBox 3">
            <a:extLst>
              <a:ext uri="{FF2B5EF4-FFF2-40B4-BE49-F238E27FC236}">
                <a16:creationId xmlns:a16="http://schemas.microsoft.com/office/drawing/2014/main" id="{83DE7CD5-4991-407E-81CB-BABDE74B74E9}"/>
              </a:ext>
            </a:extLst>
          </p:cNvPr>
          <p:cNvSpPr txBox="1"/>
          <p:nvPr/>
        </p:nvSpPr>
        <p:spPr>
          <a:xfrm>
            <a:off x="3317174" y="5174252"/>
            <a:ext cx="5127812" cy="923330"/>
          </a:xfrm>
          <a:prstGeom prst="rect">
            <a:avLst/>
          </a:prstGeom>
          <a:noFill/>
        </p:spPr>
        <p:txBody>
          <a:bodyPr wrap="square" rtlCol="0">
            <a:spAutoFit/>
          </a:bodyPr>
          <a:lstStyle/>
          <a:p>
            <a:pPr algn="ctr"/>
            <a:r>
              <a:rPr lang="en-US">
                <a:latin typeface="Calibri Light" panose="020F0302020204030204" pitchFamily="34" charset="0"/>
                <a:ea typeface="Calibri Light" panose="020F0302020204030204" pitchFamily="34" charset="0"/>
                <a:cs typeface="Calibri Light" panose="020F0302020204030204" pitchFamily="34" charset="0"/>
              </a:rPr>
              <a:t>Beth Tyrrell, Liaison Librarian for Engineering</a:t>
            </a:r>
          </a:p>
          <a:p>
            <a:pPr algn="ctr"/>
            <a:r>
              <a:rPr lang="en-US">
                <a:latin typeface="Calibri Light" panose="020F0302020204030204" pitchFamily="34" charset="0"/>
                <a:ea typeface="Calibri Light" panose="020F0302020204030204" pitchFamily="34" charset="0"/>
                <a:cs typeface="Calibri Light" panose="020F0302020204030204" pitchFamily="34" charset="0"/>
              </a:rPr>
              <a:t>beth.tyrrell@setu.ie </a:t>
            </a:r>
          </a:p>
          <a:p>
            <a:pPr algn="ctr"/>
            <a:r>
              <a:rPr lang="en-US">
                <a:latin typeface="Calibri Light" panose="020F0302020204030204" pitchFamily="34" charset="0"/>
                <a:ea typeface="Calibri Light" panose="020F0302020204030204" pitchFamily="34" charset="0"/>
                <a:cs typeface="Calibri Light" panose="020F0302020204030204" pitchFamily="34" charset="0"/>
              </a:rPr>
              <a:t>https://libguides.itcarlow.ie/makeandmendproject</a:t>
            </a:r>
          </a:p>
        </p:txBody>
      </p:sp>
      <p:pic>
        <p:nvPicPr>
          <p:cNvPr id="2" name="Picture 1" descr="A logo with text overlay&#10;&#10;AI-generated content may be incorrect.">
            <a:extLst>
              <a:ext uri="{FF2B5EF4-FFF2-40B4-BE49-F238E27FC236}">
                <a16:creationId xmlns:a16="http://schemas.microsoft.com/office/drawing/2014/main" id="{F3DF49C9-3640-D987-0B83-C28668862A67}"/>
              </a:ext>
            </a:extLst>
          </p:cNvPr>
          <p:cNvPicPr>
            <a:picLocks noChangeAspect="1"/>
          </p:cNvPicPr>
          <p:nvPr/>
        </p:nvPicPr>
        <p:blipFill>
          <a:blip r:embed="rId8"/>
          <a:srcRect t="-394" r="7612" b="197"/>
          <a:stretch>
            <a:fillRect/>
          </a:stretch>
        </p:blipFill>
        <p:spPr>
          <a:xfrm>
            <a:off x="4045071" y="2852494"/>
            <a:ext cx="3665635" cy="2159229"/>
          </a:xfrm>
          <a:prstGeom prst="rect">
            <a:avLst/>
          </a:prstGeom>
        </p:spPr>
      </p:pic>
    </p:spTree>
    <p:extLst>
      <p:ext uri="{BB962C8B-B14F-4D97-AF65-F5344CB8AC3E}">
        <p14:creationId xmlns:p14="http://schemas.microsoft.com/office/powerpoint/2010/main" val="472502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8A65ED-B43B-1139-5AD5-DFFCC9BF154F}"/>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rot="5400000">
            <a:off x="0" y="500445"/>
            <a:ext cx="5647248" cy="5647248"/>
          </a:xfrm>
          <a:prstGeom prst="rect">
            <a:avLst/>
          </a:prstGeom>
        </p:spPr>
      </p:pic>
      <p:pic>
        <p:nvPicPr>
          <p:cNvPr id="7" name="Picture 6">
            <a:extLst>
              <a:ext uri="{FF2B5EF4-FFF2-40B4-BE49-F238E27FC236}">
                <a16:creationId xmlns:a16="http://schemas.microsoft.com/office/drawing/2014/main" id="{256DF900-7E0B-6ECD-E015-058B64AEA79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976" b="89984" l="9976" r="94467">
                        <a14:foregroundMark x1="19225" y1="50808" x2="13772" y2="45436"/>
                        <a14:foregroundMark x1="13772" y1="45436" x2="15549" y2="28514"/>
                        <a14:foregroundMark x1="15549" y1="28514" x2="16801" y2="47698"/>
                        <a14:foregroundMark x1="16801" y1="47698" x2="17690" y2="49071"/>
                        <a14:foregroundMark x1="80452" y1="77019" x2="87036" y2="79564"/>
                        <a14:foregroundMark x1="87036" y1="79564" x2="92431" y2="74056"/>
                        <a14:foregroundMark x1="93963" y1="63548" x2="91680" y2="50889"/>
                        <a14:foregroundMark x1="93780" y1="33320" x2="93780" y2="33320"/>
                        <a14:foregroundMark x1="20547" y1="52320" x2="24717" y2="51454"/>
                        <a14:foregroundMark x1="37803" y1="65872" x2="37803" y2="65872"/>
                        <a14:foregroundMark x1="89216" y1="79887" x2="92730" y2="74394"/>
                        <a14:foregroundMark x1="92084" y1="76171" x2="92730" y2="70477"/>
                        <a14:foregroundMark x1="92730" y1="75081" x2="94467" y2="63247"/>
                        <a14:foregroundMark x1="94063" y1="67851" x2="94063" y2="66317"/>
                        <a14:foregroundMark x1="89903" y1="13409" x2="89903" y2="13409"/>
                        <a14:backgroundMark x1="15751" y1="53191" x2="62237" y2="50202"/>
                        <a14:backgroundMark x1="62237" y1="50202" x2="68821" y2="53918"/>
                        <a14:backgroundMark x1="68821" y1="53918" x2="73061" y2="60460"/>
                        <a14:backgroundMark x1="73061" y1="60460" x2="77585" y2="75444"/>
                        <a14:backgroundMark x1="77585" y1="75444" x2="78029" y2="75081"/>
                        <a14:backgroundMark x1="92375" y1="75289" x2="94588" y2="60097"/>
                        <a14:backgroundMark x1="92486" y1="74525" x2="92150" y2="76834"/>
                        <a14:backgroundMark x1="92246" y1="76171" x2="92391" y2="75174"/>
                        <a14:backgroundMark x1="94588" y1="60097" x2="93053" y2="52666"/>
                        <a14:backgroundMark x1="93053" y1="52666" x2="88489" y2="46204"/>
                        <a14:backgroundMark x1="88489" y1="46204" x2="94144" y2="51010"/>
                        <a14:backgroundMark x1="94730" y1="62460" x2="94871" y2="65226"/>
                        <a14:backgroundMark x1="94144" y1="51010" x2="94723" y2="62331"/>
                        <a14:backgroundMark x1="94271" y1="68891" x2="93376" y2="72981"/>
                        <a14:backgroundMark x1="95073" y1="65226" x2="94321" y2="68663"/>
                        <a14:backgroundMark x1="93376" y1="72981" x2="94467" y2="65913"/>
                        <a14:backgroundMark x1="94301" y1="68600" x2="94225" y2="69830"/>
                        <a14:backgroundMark x1="94467" y1="65913" x2="94380" y2="67315"/>
                        <a14:backgroundMark x1="93134" y1="73546" x2="93134" y2="73546"/>
                        <a14:backgroundMark x1="92892" y1="73304" x2="92892" y2="73304"/>
                        <a14:backgroundMark x1="10945" y1="72213" x2="37197" y2="65145"/>
                        <a14:backgroundMark x1="37197" y1="65145" x2="43821" y2="59491"/>
                        <a14:backgroundMark x1="43821" y1="59491" x2="35299" y2="60380"/>
                        <a14:backgroundMark x1="35299" y1="60380" x2="41519" y2="65549"/>
                        <a14:backgroundMark x1="41519" y1="65549" x2="50969" y2="60743"/>
                        <a14:backgroundMark x1="50969" y1="60743" x2="41195" y2="55856"/>
                        <a14:backgroundMark x1="41195" y1="55856" x2="31220" y2="61066"/>
                        <a14:backgroundMark x1="31220" y1="61066" x2="34612" y2="69628"/>
                        <a14:backgroundMark x1="34612" y1="69628" x2="41397" y2="64216"/>
                        <a14:backgroundMark x1="41397" y1="64216" x2="47254" y2="68780"/>
                        <a14:backgroundMark x1="47254" y1="68780" x2="57512" y2="65953"/>
                        <a14:backgroundMark x1="57512" y1="65953" x2="57270" y2="64580"/>
                        <a14:backgroundMark x1="29766" y1="20194" x2="47496" y2="21931"/>
                        <a14:backgroundMark x1="13611" y1="34410" x2="16680" y2="22819"/>
                        <a14:backgroundMark x1="14701" y1="52342" x2="14701" y2="52342"/>
                        <a14:backgroundMark x1="14257" y1="51898" x2="14257" y2="51898"/>
                        <a14:backgroundMark x1="14903" y1="52342" x2="14903" y2="52342"/>
                      </a14:backgroundRemoval>
                    </a14:imgEffect>
                  </a14:imgLayer>
                </a14:imgProps>
              </a:ext>
              <a:ext uri="{28A0092B-C50C-407E-A947-70E740481C1C}">
                <a14:useLocalDpi xmlns:a14="http://schemas.microsoft.com/office/drawing/2010/main" val="0"/>
              </a:ext>
            </a:extLst>
          </a:blip>
          <a:srcRect l="12842" t="19544" r="4918" b="18816"/>
          <a:stretch>
            <a:fillRect/>
          </a:stretch>
        </p:blipFill>
        <p:spPr>
          <a:xfrm rot="5400000">
            <a:off x="5422853" y="3618613"/>
            <a:ext cx="2891202" cy="2166961"/>
          </a:xfrm>
          <a:prstGeom prst="rect">
            <a:avLst/>
          </a:prstGeom>
        </p:spPr>
      </p:pic>
      <p:pic>
        <p:nvPicPr>
          <p:cNvPr id="9" name="Picture 8">
            <a:extLst>
              <a:ext uri="{FF2B5EF4-FFF2-40B4-BE49-F238E27FC236}">
                <a16:creationId xmlns:a16="http://schemas.microsoft.com/office/drawing/2014/main" id="{5CA577EA-7E72-2923-3E7C-BECD77D3D456}"/>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048184" y="500445"/>
            <a:ext cx="1903751" cy="1905514"/>
          </a:xfrm>
          <a:prstGeom prst="rect">
            <a:avLst/>
          </a:prstGeom>
        </p:spPr>
      </p:pic>
      <p:pic>
        <p:nvPicPr>
          <p:cNvPr id="11" name="Picture 10">
            <a:extLst>
              <a:ext uri="{FF2B5EF4-FFF2-40B4-BE49-F238E27FC236}">
                <a16:creationId xmlns:a16="http://schemas.microsoft.com/office/drawing/2014/main" id="{BCC94C89-9B33-222D-01A3-5C3C6EB568ED}"/>
              </a:ext>
            </a:extLst>
          </p:cNvPr>
          <p:cNvPicPr>
            <a:picLocks noChangeAspect="1"/>
          </p:cNvPicPr>
          <p:nvPr/>
        </p:nvPicPr>
        <p:blipFill>
          <a:blip r:embed="rId8">
            <a:extLst>
              <a:ext uri="{28A0092B-C50C-407E-A947-70E740481C1C}">
                <a14:useLocalDpi xmlns:a14="http://schemas.microsoft.com/office/drawing/2010/main" val="0"/>
              </a:ext>
            </a:extLst>
          </a:blip>
          <a:srcRect l="31955" t="1748" r="12065" b="1421"/>
          <a:stretch>
            <a:fillRect/>
          </a:stretch>
        </p:blipFill>
        <p:spPr>
          <a:xfrm>
            <a:off x="8352872" y="0"/>
            <a:ext cx="3839128" cy="6858000"/>
          </a:xfrm>
          <a:prstGeom prst="rect">
            <a:avLst/>
          </a:prstGeom>
        </p:spPr>
      </p:pic>
      <p:pic>
        <p:nvPicPr>
          <p:cNvPr id="4" name="Picture 3" descr="A logo with text overlay&#10;&#10;AI-generated content may be incorrect.">
            <a:extLst>
              <a:ext uri="{FF2B5EF4-FFF2-40B4-BE49-F238E27FC236}">
                <a16:creationId xmlns:a16="http://schemas.microsoft.com/office/drawing/2014/main" id="{983FCBD0-C7E9-D64D-8FEE-39BB403164DC}"/>
              </a:ext>
            </a:extLst>
          </p:cNvPr>
          <p:cNvPicPr>
            <a:picLocks noChangeAspect="1"/>
          </p:cNvPicPr>
          <p:nvPr/>
        </p:nvPicPr>
        <p:blipFill>
          <a:blip r:embed="rId9"/>
          <a:srcRect t="-394" r="7612" b="197"/>
          <a:stretch>
            <a:fillRect/>
          </a:stretch>
        </p:blipFill>
        <p:spPr>
          <a:xfrm>
            <a:off x="610" y="6154494"/>
            <a:ext cx="1154943" cy="703614"/>
          </a:xfrm>
          <a:prstGeom prst="rect">
            <a:avLst/>
          </a:prstGeom>
        </p:spPr>
      </p:pic>
    </p:spTree>
    <p:extLst>
      <p:ext uri="{BB962C8B-B14F-4D97-AF65-F5344CB8AC3E}">
        <p14:creationId xmlns:p14="http://schemas.microsoft.com/office/powerpoint/2010/main" val="2451767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216E3C7-28A2-474C-877D-4396C455AC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2000" cy="6858000"/>
          </a:xfrm>
          <a:prstGeom prst="rect">
            <a:avLst/>
          </a:prstGeom>
        </p:spPr>
      </p:pic>
      <p:sp>
        <p:nvSpPr>
          <p:cNvPr id="8" name="TextBox 7">
            <a:extLst>
              <a:ext uri="{FF2B5EF4-FFF2-40B4-BE49-F238E27FC236}">
                <a16:creationId xmlns:a16="http://schemas.microsoft.com/office/drawing/2014/main" id="{CEAF15A1-1D4F-4F29-B836-116FD8BE30F5}"/>
              </a:ext>
            </a:extLst>
          </p:cNvPr>
          <p:cNvSpPr txBox="1"/>
          <p:nvPr/>
        </p:nvSpPr>
        <p:spPr>
          <a:xfrm>
            <a:off x="1004049" y="1027533"/>
            <a:ext cx="4464418" cy="480420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marL="0" marR="0" lvl="0" indent="0" algn="l" defTabSz="914400" rtl="0" eaLnBrk="1" fontAlgn="auto" latinLnBrk="0" hangingPunct="1">
              <a:lnSpc>
                <a:spcPct val="115000"/>
              </a:lnSpc>
              <a:spcBef>
                <a:spcPts val="1000"/>
              </a:spcBef>
              <a:spcAft>
                <a:spcPts val="800"/>
              </a:spcAft>
              <a:buClrTx/>
              <a:buSzTx/>
              <a:buFont typeface="Arial" panose="020B0604020202020204" pitchFamily="34" charset="0"/>
              <a:buNone/>
              <a:tabLst/>
              <a:defRPr/>
            </a:pPr>
            <a:r>
              <a:rPr kumimoji="0" lang="en-US" b="1" i="0" u="none" strike="noStrike" kern="1200" cap="none" spc="0" normalizeH="0" baseline="0" noProof="0">
                <a:ln>
                  <a:noFill/>
                </a:ln>
                <a:solidFill>
                  <a:prstClr val="black"/>
                </a:solidFill>
                <a:effectLst/>
                <a:uLnTx/>
                <a:uFillTx/>
                <a:latin typeface="Calibri Light" panose="020F0302020204030204" pitchFamily="34" charset="0"/>
                <a:ea typeface="Calibri Light" panose="020F0302020204030204" pitchFamily="34" charset="0"/>
                <a:cs typeface="Calibri Light" panose="020F0302020204030204" pitchFamily="34" charset="0"/>
              </a:rPr>
              <a:t>SATLE Funding:</a:t>
            </a:r>
          </a:p>
          <a:p>
            <a:pPr marL="0" marR="0" lvl="0" indent="0" algn="l" defTabSz="914400" rtl="0" eaLnBrk="1" fontAlgn="auto" latinLnBrk="0" hangingPunct="1">
              <a:lnSpc>
                <a:spcPct val="115000"/>
              </a:lnSpc>
              <a:spcBef>
                <a:spcPts val="1000"/>
              </a:spcBef>
              <a:spcAft>
                <a:spcPts val="800"/>
              </a:spcAft>
              <a:buClrTx/>
              <a:buSzTx/>
              <a:buFont typeface="Arial" panose="020B0604020202020204" pitchFamily="34" charset="0"/>
              <a:buNone/>
              <a:tabLst/>
              <a:defRPr/>
            </a:pPr>
            <a:r>
              <a:rPr kumimoji="0" lang="en-US" sz="1500" b="0" i="0" u="none" strike="noStrike" kern="1200" cap="none" spc="0" normalizeH="0" baseline="0" noProof="0">
                <a:ln>
                  <a:noFill/>
                </a:ln>
                <a:solidFill>
                  <a:prstClr val="black"/>
                </a:solidFill>
                <a:effectLst/>
                <a:uLnTx/>
                <a:uFillTx/>
                <a:latin typeface="Calibri Light" panose="020F0302020204030204" pitchFamily="34" charset="0"/>
                <a:ea typeface="Calibri Light" panose="020F0302020204030204" pitchFamily="34" charset="0"/>
                <a:cs typeface="Calibri Light" panose="020F0302020204030204" pitchFamily="34" charset="0"/>
              </a:rPr>
              <a:t>“SATLE – the Strategic Alignment of Teaching and Learning Enhancement Funding in Higher Education – is a €5m funding allocation administered by the Higher Education Authority’s National Forum for the Enhancement of Teaching and Learning in Higher Education.</a:t>
            </a:r>
            <a:endParaRPr kumimoji="0" lang="en-IE" sz="1500" b="0" i="0" u="none" strike="noStrike" kern="1200" cap="none" spc="0" normalizeH="0" baseline="0" noProof="0">
              <a:ln>
                <a:noFill/>
              </a:ln>
              <a:solidFill>
                <a:prstClr val="black"/>
              </a:solidFill>
              <a:effectLst/>
              <a:uLnTx/>
              <a:uFillTx/>
              <a:latin typeface="Calibri Light" panose="020F0302020204030204" pitchFamily="34" charset="0"/>
              <a:ea typeface="Calibri Light" panose="020F0302020204030204" pitchFamily="34" charset="0"/>
              <a:cs typeface="Calibri Light" panose="020F0302020204030204" pitchFamily="34" charset="0"/>
            </a:endParaRPr>
          </a:p>
          <a:p>
            <a:pPr marL="0" marR="0" lvl="0" indent="0" algn="l" defTabSz="914400" rtl="0" eaLnBrk="1" fontAlgn="auto" latinLnBrk="0" hangingPunct="1">
              <a:lnSpc>
                <a:spcPct val="115000"/>
              </a:lnSpc>
              <a:spcBef>
                <a:spcPts val="1000"/>
              </a:spcBef>
              <a:spcAft>
                <a:spcPts val="800"/>
              </a:spcAft>
              <a:buClrTx/>
              <a:buSzTx/>
              <a:buFont typeface="Arial" panose="020B0604020202020204" pitchFamily="34" charset="0"/>
              <a:buNone/>
              <a:tabLst/>
              <a:defRPr/>
            </a:pPr>
            <a:r>
              <a:rPr kumimoji="0" lang="en-US" sz="1500" b="0" i="0" u="none" strike="noStrike" kern="1200" cap="none" spc="0" normalizeH="0" baseline="0" noProof="0">
                <a:ln>
                  <a:noFill/>
                </a:ln>
                <a:solidFill>
                  <a:prstClr val="black"/>
                </a:solidFill>
                <a:effectLst/>
                <a:uLnTx/>
                <a:uFillTx/>
                <a:latin typeface="Calibri Light" panose="020F0302020204030204" pitchFamily="34" charset="0"/>
                <a:ea typeface="Calibri Light" panose="020F0302020204030204" pitchFamily="34" charset="0"/>
                <a:cs typeface="Calibri Light" panose="020F0302020204030204" pitchFamily="34" charset="0"/>
              </a:rPr>
              <a:t>The current focus of the SATLE allocation in on promoting innovation, collaboration, and the enhancement of teaching and learning practices across Irish higher education institutions, with an emphasis on sustainable development, digital transformation and academic integrity.”</a:t>
            </a:r>
            <a:endParaRPr kumimoji="0" lang="en-IE" sz="1500" b="0" i="0" u="none" strike="noStrike" kern="1200" cap="none" spc="0" normalizeH="0" baseline="0" noProof="0">
              <a:ln>
                <a:noFill/>
              </a:ln>
              <a:solidFill>
                <a:prstClr val="black"/>
              </a:solidFill>
              <a:effectLst/>
              <a:uLnTx/>
              <a:uFillTx/>
              <a:latin typeface="Calibri Light" panose="020F0302020204030204" pitchFamily="34" charset="0"/>
              <a:ea typeface="Calibri Light" panose="020F0302020204030204" pitchFamily="34" charset="0"/>
              <a:cs typeface="Calibri Light" panose="020F0302020204030204" pitchFamily="34" charset="0"/>
            </a:endParaRPr>
          </a:p>
          <a:p>
            <a:pPr marL="0" marR="0" lvl="0" indent="0" algn="l" defTabSz="914400" rtl="0" eaLnBrk="1" fontAlgn="auto" latinLnBrk="0" hangingPunct="1">
              <a:lnSpc>
                <a:spcPct val="115000"/>
              </a:lnSpc>
              <a:spcBef>
                <a:spcPts val="1000"/>
              </a:spcBef>
              <a:spcAft>
                <a:spcPts val="800"/>
              </a:spcAft>
              <a:buClrTx/>
              <a:buSzTx/>
              <a:buFont typeface="Arial" panose="020B0604020202020204" pitchFamily="34" charset="0"/>
              <a:buNone/>
              <a:tabLst/>
              <a:defRPr/>
            </a:pPr>
            <a:r>
              <a:rPr kumimoji="0" lang="en-US" sz="1500" b="0" i="0" u="none" strike="noStrike" kern="1200" cap="none" spc="0" normalizeH="0" baseline="0" noProof="0">
                <a:ln>
                  <a:noFill/>
                </a:ln>
                <a:solidFill>
                  <a:prstClr val="black"/>
                </a:solidFill>
                <a:effectLst/>
                <a:uLnTx/>
                <a:uFillTx/>
                <a:latin typeface="Calibri Light" panose="020F0302020204030204" pitchFamily="34" charset="0"/>
                <a:ea typeface="Calibri Light" panose="020F0302020204030204" pitchFamily="34" charset="0"/>
                <a:cs typeface="Calibri Light" panose="020F0302020204030204" pitchFamily="34" charset="0"/>
              </a:rPr>
              <a:t>National Forum for the Enhancement of Teaching and Learning in Higher Education. (2025).</a:t>
            </a:r>
            <a:endParaRPr kumimoji="0" lang="en-IE" sz="1500" b="0" i="0" u="none" strike="noStrike" kern="1200" cap="none" spc="0" normalizeH="0" baseline="0" noProof="0">
              <a:ln>
                <a:noFill/>
              </a:ln>
              <a:solidFill>
                <a:prstClr val="black"/>
              </a:solidFill>
              <a:effectLst/>
              <a:uLnTx/>
              <a:uFillTx/>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9" name="TextBox 8">
            <a:extLst>
              <a:ext uri="{FF2B5EF4-FFF2-40B4-BE49-F238E27FC236}">
                <a16:creationId xmlns:a16="http://schemas.microsoft.com/office/drawing/2014/main" id="{FFC4DF06-1393-4C5F-ABB0-6651C0C86215}"/>
              </a:ext>
            </a:extLst>
          </p:cNvPr>
          <p:cNvSpPr txBox="1"/>
          <p:nvPr/>
        </p:nvSpPr>
        <p:spPr>
          <a:xfrm>
            <a:off x="6647327" y="1027533"/>
            <a:ext cx="4365810" cy="4800316"/>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nSpc>
                <a:spcPct val="115000"/>
              </a:lnSpc>
              <a:spcAft>
                <a:spcPts val="800"/>
              </a:spcAft>
            </a:pPr>
            <a:r>
              <a:rPr lang="en-IE" sz="1800" b="1">
                <a:effectLst/>
                <a:latin typeface="Calibri Light" panose="020F0302020204030204" pitchFamily="34" charset="0"/>
                <a:ea typeface="Calibri Light" panose="020F0302020204030204" pitchFamily="34" charset="0"/>
                <a:cs typeface="Calibri Light" panose="020F0302020204030204" pitchFamily="34" charset="0"/>
              </a:rPr>
              <a:t>The Make and Mend application:</a:t>
            </a:r>
          </a:p>
          <a:p>
            <a:pPr>
              <a:lnSpc>
                <a:spcPct val="115000"/>
              </a:lnSpc>
              <a:spcAft>
                <a:spcPts val="800"/>
              </a:spcAft>
            </a:pPr>
            <a:r>
              <a:rPr lang="en-IE" sz="1800">
                <a:effectLst/>
                <a:latin typeface="Calibri Light" panose="020F0302020204030204" pitchFamily="34" charset="0"/>
                <a:ea typeface="Calibri Light" panose="020F0302020204030204" pitchFamily="34" charset="0"/>
                <a:cs typeface="Calibri Light" panose="020F0302020204030204" pitchFamily="34" charset="0"/>
              </a:rPr>
              <a:t>“</a:t>
            </a:r>
            <a:r>
              <a:rPr lang="en-GB" sz="1800">
                <a:effectLst/>
                <a:latin typeface="Calibri Light" panose="020F0302020204030204" pitchFamily="34" charset="0"/>
                <a:ea typeface="Calibri Light" panose="020F0302020204030204" pitchFamily="34" charset="0"/>
                <a:cs typeface="Calibri Light" panose="020F0302020204030204" pitchFamily="34" charset="0"/>
              </a:rPr>
              <a:t>Fast fashion has a substantial negative impact on the environment globally (Kim et al. 2025), with the global south bearing the worst consequences (</a:t>
            </a:r>
            <a:r>
              <a:rPr lang="en-GB" sz="1800" err="1">
                <a:effectLst/>
                <a:latin typeface="Calibri Light" panose="020F0302020204030204" pitchFamily="34" charset="0"/>
                <a:ea typeface="Calibri Light" panose="020F0302020204030204" pitchFamily="34" charset="0"/>
                <a:cs typeface="Calibri Light" panose="020F0302020204030204" pitchFamily="34" charset="0"/>
              </a:rPr>
              <a:t>Bonelli</a:t>
            </a:r>
            <a:r>
              <a:rPr lang="en-GB" sz="1800">
                <a:effectLst/>
                <a:latin typeface="Calibri Light" panose="020F0302020204030204" pitchFamily="34" charset="0"/>
                <a:ea typeface="Calibri Light" panose="020F0302020204030204" pitchFamily="34" charset="0"/>
                <a:cs typeface="Calibri Light" panose="020F0302020204030204" pitchFamily="34" charset="0"/>
              </a:rPr>
              <a:t> et al., 2024). This project aims to engender and promote a culture of sustainable fashion in the community of SETU Carlow students and staff, in line with the theme ‘Education for Sustainable Development’ specifically Chapter 2 of the ESD Implementation Plan 2022–2026: ‘learn what we live and live what we learn.’”</a:t>
            </a:r>
            <a:endParaRPr lang="en-IE" sz="1800">
              <a:effectLst/>
              <a:latin typeface="Calibri Light" panose="020F0302020204030204" pitchFamily="34" charset="0"/>
              <a:ea typeface="Calibri Light" panose="020F0302020204030204" pitchFamily="34" charset="0"/>
              <a:cs typeface="Calibri Light" panose="020F0302020204030204" pitchFamily="34" charset="0"/>
            </a:endParaRPr>
          </a:p>
          <a:p>
            <a:endParaRPr lang="en-IE"/>
          </a:p>
        </p:txBody>
      </p:sp>
      <p:pic>
        <p:nvPicPr>
          <p:cNvPr id="11" name="Picture 10">
            <a:extLst>
              <a:ext uri="{FF2B5EF4-FFF2-40B4-BE49-F238E27FC236}">
                <a16:creationId xmlns:a16="http://schemas.microsoft.com/office/drawing/2014/main" id="{5F40E732-7F94-4359-9DD9-D28B59FFFE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71412" y="6229259"/>
            <a:ext cx="1120588" cy="628741"/>
          </a:xfrm>
          <a:prstGeom prst="rect">
            <a:avLst/>
          </a:prstGeom>
        </p:spPr>
      </p:pic>
    </p:spTree>
    <p:extLst>
      <p:ext uri="{BB962C8B-B14F-4D97-AF65-F5344CB8AC3E}">
        <p14:creationId xmlns:p14="http://schemas.microsoft.com/office/powerpoint/2010/main" val="570191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89AAFA-0009-8BDF-4E0E-E78ADC71EA1E}"/>
              </a:ext>
            </a:extLst>
          </p:cNvPr>
          <p:cNvSpPr txBox="1"/>
          <p:nvPr/>
        </p:nvSpPr>
        <p:spPr>
          <a:xfrm>
            <a:off x="590904" y="1228165"/>
            <a:ext cx="5258053" cy="4881996"/>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endParaRPr lang="en-GB">
              <a:latin typeface="Calibri Light" panose="020F0302020204030204" pitchFamily="34" charset="0"/>
              <a:ea typeface="Calibri Light" panose="020F0302020204030204" pitchFamily="34" charset="0"/>
              <a:cs typeface="Calibri Light" panose="020F0302020204030204" pitchFamily="34" charset="0"/>
            </a:endParaRPr>
          </a:p>
          <a:p>
            <a:endParaRPr lang="en-GB">
              <a:latin typeface="Calibri Light" panose="020F0302020204030204" pitchFamily="34" charset="0"/>
              <a:ea typeface="Calibri Light" panose="020F0302020204030204" pitchFamily="34" charset="0"/>
              <a:cs typeface="Calibri Light" panose="020F0302020204030204" pitchFamily="34" charset="0"/>
            </a:endParaRPr>
          </a:p>
          <a:p>
            <a:endParaRPr lang="en-GB">
              <a:latin typeface="Calibri Light" panose="020F0302020204030204" pitchFamily="34" charset="0"/>
              <a:ea typeface="Calibri Light" panose="020F0302020204030204" pitchFamily="34" charset="0"/>
              <a:cs typeface="Calibri Light" panose="020F0302020204030204" pitchFamily="34" charset="0"/>
            </a:endParaRPr>
          </a:p>
          <a:p>
            <a:endParaRPr lang="en-GB">
              <a:latin typeface="Calibri Light" panose="020F0302020204030204" pitchFamily="34" charset="0"/>
              <a:ea typeface="Calibri Light" panose="020F0302020204030204" pitchFamily="34" charset="0"/>
              <a:cs typeface="Calibri Light" panose="020F0302020204030204" pitchFamily="34" charset="0"/>
            </a:endParaRPr>
          </a:p>
          <a:p>
            <a:endParaRPr lang="en-GB">
              <a:latin typeface="Calibri Light" panose="020F0302020204030204" pitchFamily="34" charset="0"/>
              <a:ea typeface="Calibri Light" panose="020F0302020204030204" pitchFamily="34" charset="0"/>
              <a:cs typeface="Calibri Light" panose="020F0302020204030204" pitchFamily="34" charset="0"/>
            </a:endParaRPr>
          </a:p>
          <a:p>
            <a:endParaRPr lang="en-GB">
              <a:latin typeface="Calibri Light" panose="020F0302020204030204" pitchFamily="34" charset="0"/>
              <a:ea typeface="Calibri Light" panose="020F0302020204030204" pitchFamily="34" charset="0"/>
              <a:cs typeface="Calibri Light" panose="020F0302020204030204" pitchFamily="34" charset="0"/>
            </a:endParaRPr>
          </a:p>
          <a:p>
            <a:endParaRPr lang="en-GB">
              <a:latin typeface="Calibri Light" panose="020F0302020204030204" pitchFamily="34" charset="0"/>
              <a:ea typeface="Calibri Light" panose="020F0302020204030204" pitchFamily="34" charset="0"/>
              <a:cs typeface="Calibri Light" panose="020F0302020204030204" pitchFamily="34" charset="0"/>
            </a:endParaRPr>
          </a:p>
          <a:p>
            <a:endParaRPr lang="en-GB">
              <a:latin typeface="Calibri Light" panose="020F0302020204030204" pitchFamily="34" charset="0"/>
              <a:ea typeface="Calibri Light" panose="020F0302020204030204" pitchFamily="34" charset="0"/>
              <a:cs typeface="Calibri Light" panose="020F0302020204030204" pitchFamily="34" charset="0"/>
            </a:endParaRPr>
          </a:p>
          <a:p>
            <a:endParaRPr lang="en-GB">
              <a:latin typeface="Calibri Light" panose="020F0302020204030204" pitchFamily="34" charset="0"/>
              <a:ea typeface="Calibri Light" panose="020F0302020204030204" pitchFamily="34" charset="0"/>
              <a:cs typeface="Calibri Light" panose="020F0302020204030204" pitchFamily="34" charset="0"/>
            </a:endParaRPr>
          </a:p>
          <a:p>
            <a:endParaRPr lang="en-GB">
              <a:latin typeface="Calibri Light" panose="020F0302020204030204" pitchFamily="34" charset="0"/>
              <a:ea typeface="Calibri Light" panose="020F0302020204030204" pitchFamily="34" charset="0"/>
              <a:cs typeface="Calibri Light" panose="020F0302020204030204" pitchFamily="34" charset="0"/>
            </a:endParaRPr>
          </a:p>
          <a:p>
            <a:endParaRPr lang="en-GB">
              <a:latin typeface="Calibri Light" panose="020F0302020204030204" pitchFamily="34" charset="0"/>
              <a:ea typeface="Calibri Light" panose="020F0302020204030204" pitchFamily="34" charset="0"/>
              <a:cs typeface="Calibri Light" panose="020F0302020204030204" pitchFamily="34" charset="0"/>
            </a:endParaRPr>
          </a:p>
          <a:p>
            <a:r>
              <a:rPr lang="en-GB">
                <a:latin typeface="Calibri Light" panose="020F0302020204030204" pitchFamily="34" charset="0"/>
                <a:ea typeface="Calibri Light" panose="020F0302020204030204" pitchFamily="34" charset="0"/>
                <a:cs typeface="Calibri Light" panose="020F0302020204030204" pitchFamily="34" charset="0"/>
              </a:rPr>
              <a:t>Fifteen </a:t>
            </a:r>
            <a:r>
              <a:rPr lang="en-GB" b="1">
                <a:latin typeface="Calibri Light" panose="020F0302020204030204" pitchFamily="34" charset="0"/>
                <a:ea typeface="Calibri Light" panose="020F0302020204030204" pitchFamily="34" charset="0"/>
                <a:cs typeface="Calibri Light" panose="020F0302020204030204" pitchFamily="34" charset="0"/>
              </a:rPr>
              <a:t>crochet kits: </a:t>
            </a:r>
            <a:r>
              <a:rPr lang="en-GB">
                <a:latin typeface="Calibri Light" panose="020F0302020204030204" pitchFamily="34" charset="0"/>
                <a:ea typeface="Calibri Light" panose="020F0302020204030204" pitchFamily="34" charset="0"/>
                <a:cs typeface="Calibri Light" panose="020F0302020204030204" pitchFamily="34" charset="0"/>
              </a:rPr>
              <a:t> </a:t>
            </a:r>
          </a:p>
          <a:p>
            <a:endParaRPr lang="en-GB">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en-GB">
                <a:latin typeface="Calibri Light" panose="020F0302020204030204" pitchFamily="34" charset="0"/>
                <a:ea typeface="Calibri Light" panose="020F0302020204030204" pitchFamily="34" charset="0"/>
                <a:cs typeface="Calibri Light" panose="020F0302020204030204" pitchFamily="34" charset="0"/>
              </a:rPr>
              <a:t>a zipped pouch</a:t>
            </a:r>
          </a:p>
          <a:p>
            <a:pPr marL="285750" indent="-285750">
              <a:buFont typeface="Arial" panose="020B0604020202020204" pitchFamily="34" charset="0"/>
              <a:buChar char="•"/>
            </a:pPr>
            <a:r>
              <a:rPr lang="en-GB">
                <a:latin typeface="Calibri Light" panose="020F0302020204030204" pitchFamily="34" charset="0"/>
                <a:ea typeface="Calibri Light" panose="020F0302020204030204" pitchFamily="34" charset="0"/>
                <a:cs typeface="Calibri Light" panose="020F0302020204030204" pitchFamily="34" charset="0"/>
              </a:rPr>
              <a:t>a 3.5mm crochet hook</a:t>
            </a:r>
          </a:p>
          <a:p>
            <a:pPr marL="285750" indent="-285750">
              <a:buFont typeface="Arial" panose="020B0604020202020204" pitchFamily="34" charset="0"/>
              <a:buChar char="•"/>
            </a:pPr>
            <a:r>
              <a:rPr lang="en-GB">
                <a:latin typeface="Calibri Light" panose="020F0302020204030204" pitchFamily="34" charset="0"/>
                <a:ea typeface="Calibri Light" panose="020F0302020204030204" pitchFamily="34" charset="0"/>
                <a:cs typeface="Calibri Light" panose="020F0302020204030204" pitchFamily="34" charset="0"/>
              </a:rPr>
              <a:t>your choice of 4 colours of yarn</a:t>
            </a:r>
            <a:r>
              <a:rPr lang="en-GB"/>
              <a:t>. </a:t>
            </a:r>
          </a:p>
          <a:p>
            <a:endParaRPr lang="en-GB"/>
          </a:p>
        </p:txBody>
      </p:sp>
      <p:sp>
        <p:nvSpPr>
          <p:cNvPr id="4" name="TextBox 3">
            <a:extLst>
              <a:ext uri="{FF2B5EF4-FFF2-40B4-BE49-F238E27FC236}">
                <a16:creationId xmlns:a16="http://schemas.microsoft.com/office/drawing/2014/main" id="{C4532E27-C8D0-D033-E894-31F158AB346F}"/>
              </a:ext>
            </a:extLst>
          </p:cNvPr>
          <p:cNvSpPr txBox="1"/>
          <p:nvPr/>
        </p:nvSpPr>
        <p:spPr>
          <a:xfrm>
            <a:off x="6283783" y="1228165"/>
            <a:ext cx="5325037" cy="488199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n-GB">
              <a:latin typeface="Calibri Light" panose="020F0302020204030204" pitchFamily="34" charset="0"/>
              <a:ea typeface="Calibri Light" panose="020F0302020204030204" pitchFamily="34" charset="0"/>
              <a:cs typeface="Calibri Light" panose="020F0302020204030204" pitchFamily="34" charset="0"/>
            </a:endParaRPr>
          </a:p>
          <a:p>
            <a:endParaRPr lang="en-GB">
              <a:latin typeface="Calibri Light" panose="020F0302020204030204" pitchFamily="34" charset="0"/>
              <a:ea typeface="Calibri Light" panose="020F0302020204030204" pitchFamily="34" charset="0"/>
              <a:cs typeface="Calibri Light" panose="020F0302020204030204" pitchFamily="34" charset="0"/>
            </a:endParaRPr>
          </a:p>
          <a:p>
            <a:endParaRPr lang="en-GB">
              <a:latin typeface="Calibri Light" panose="020F0302020204030204" pitchFamily="34" charset="0"/>
              <a:ea typeface="Calibri Light" panose="020F0302020204030204" pitchFamily="34" charset="0"/>
              <a:cs typeface="Calibri Light" panose="020F0302020204030204" pitchFamily="34" charset="0"/>
            </a:endParaRPr>
          </a:p>
          <a:p>
            <a:endParaRPr lang="en-GB">
              <a:latin typeface="Calibri Light" panose="020F0302020204030204" pitchFamily="34" charset="0"/>
              <a:ea typeface="Calibri Light" panose="020F0302020204030204" pitchFamily="34" charset="0"/>
              <a:cs typeface="Calibri Light" panose="020F0302020204030204" pitchFamily="34" charset="0"/>
            </a:endParaRPr>
          </a:p>
          <a:p>
            <a:endParaRPr lang="en-GB">
              <a:latin typeface="Calibri Light" panose="020F0302020204030204" pitchFamily="34" charset="0"/>
              <a:ea typeface="Calibri Light" panose="020F0302020204030204" pitchFamily="34" charset="0"/>
              <a:cs typeface="Calibri Light" panose="020F0302020204030204" pitchFamily="34" charset="0"/>
            </a:endParaRPr>
          </a:p>
          <a:p>
            <a:endParaRPr lang="en-GB">
              <a:latin typeface="Calibri Light" panose="020F0302020204030204" pitchFamily="34" charset="0"/>
              <a:ea typeface="Calibri Light" panose="020F0302020204030204" pitchFamily="34" charset="0"/>
              <a:cs typeface="Calibri Light" panose="020F0302020204030204" pitchFamily="34" charset="0"/>
            </a:endParaRPr>
          </a:p>
          <a:p>
            <a:endParaRPr lang="en-GB">
              <a:latin typeface="Calibri Light" panose="020F0302020204030204" pitchFamily="34" charset="0"/>
              <a:ea typeface="Calibri Light" panose="020F0302020204030204" pitchFamily="34" charset="0"/>
              <a:cs typeface="Calibri Light" panose="020F0302020204030204" pitchFamily="34" charset="0"/>
            </a:endParaRPr>
          </a:p>
          <a:p>
            <a:endParaRPr lang="en-GB">
              <a:latin typeface="Calibri Light" panose="020F0302020204030204" pitchFamily="34" charset="0"/>
              <a:ea typeface="Calibri Light" panose="020F0302020204030204" pitchFamily="34" charset="0"/>
              <a:cs typeface="Calibri Light" panose="020F0302020204030204" pitchFamily="34" charset="0"/>
            </a:endParaRPr>
          </a:p>
          <a:p>
            <a:endParaRPr lang="en-GB">
              <a:latin typeface="Calibri Light" panose="020F0302020204030204" pitchFamily="34" charset="0"/>
              <a:ea typeface="Calibri Light" panose="020F0302020204030204" pitchFamily="34" charset="0"/>
              <a:cs typeface="Calibri Light" panose="020F0302020204030204" pitchFamily="34" charset="0"/>
            </a:endParaRPr>
          </a:p>
          <a:p>
            <a:endParaRPr lang="en-GB">
              <a:latin typeface="Calibri Light" panose="020F0302020204030204" pitchFamily="34" charset="0"/>
              <a:ea typeface="Calibri Light" panose="020F0302020204030204" pitchFamily="34" charset="0"/>
              <a:cs typeface="Calibri Light" panose="020F0302020204030204" pitchFamily="34" charset="0"/>
            </a:endParaRPr>
          </a:p>
          <a:p>
            <a:r>
              <a:rPr lang="en-GB">
                <a:latin typeface="Calibri Light" panose="020F0302020204030204" pitchFamily="34" charset="0"/>
                <a:ea typeface="Calibri Light" panose="020F0302020204030204" pitchFamily="34" charset="0"/>
                <a:cs typeface="Calibri Light" panose="020F0302020204030204" pitchFamily="34" charset="0"/>
              </a:rPr>
              <a:t>Twelve </a:t>
            </a:r>
            <a:r>
              <a:rPr lang="en-GB" b="1">
                <a:latin typeface="Calibri Light" panose="020F0302020204030204" pitchFamily="34" charset="0"/>
                <a:ea typeface="Calibri Light" panose="020F0302020204030204" pitchFamily="34" charset="0"/>
                <a:cs typeface="Calibri Light" panose="020F0302020204030204" pitchFamily="34" charset="0"/>
              </a:rPr>
              <a:t>mend and patch kits</a:t>
            </a:r>
            <a:r>
              <a:rPr lang="en-GB">
                <a:latin typeface="Calibri Light" panose="020F0302020204030204" pitchFamily="34" charset="0"/>
                <a:ea typeface="Calibri Light" panose="020F0302020204030204" pitchFamily="34" charset="0"/>
                <a:cs typeface="Calibri Light" panose="020F0302020204030204" pitchFamily="34" charset="0"/>
              </a:rPr>
              <a:t>:</a:t>
            </a:r>
          </a:p>
          <a:p>
            <a:endParaRPr lang="en-GB">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en-GB">
                <a:latin typeface="Calibri Light" panose="020F0302020204030204" pitchFamily="34" charset="0"/>
                <a:ea typeface="Calibri Light" panose="020F0302020204030204" pitchFamily="34" charset="0"/>
                <a:cs typeface="Calibri Light" panose="020F0302020204030204" pitchFamily="34" charset="0"/>
              </a:rPr>
              <a:t>Darning supplies (needle, yarn, mushroom)</a:t>
            </a:r>
          </a:p>
          <a:p>
            <a:pPr marL="285750" indent="-285750">
              <a:buFont typeface="Arial" panose="020B0604020202020204" pitchFamily="34" charset="0"/>
              <a:buChar char="•"/>
            </a:pPr>
            <a:r>
              <a:rPr lang="en-GB">
                <a:latin typeface="Calibri Light" panose="020F0302020204030204" pitchFamily="34" charset="0"/>
                <a:ea typeface="Calibri Light" panose="020F0302020204030204" pitchFamily="34" charset="0"/>
                <a:cs typeface="Calibri Light" panose="020F0302020204030204" pitchFamily="34" charset="0"/>
              </a:rPr>
              <a:t>Patch supplies (needle, thread, fabric)</a:t>
            </a:r>
          </a:p>
          <a:p>
            <a:pPr marL="285750" indent="-285750">
              <a:buFont typeface="Arial" panose="020B0604020202020204" pitchFamily="34" charset="0"/>
              <a:buChar char="•"/>
            </a:pPr>
            <a:r>
              <a:rPr lang="en-GB">
                <a:latin typeface="Calibri Light" panose="020F0302020204030204" pitchFamily="34" charset="0"/>
                <a:ea typeface="Calibri Light" panose="020F0302020204030204" pitchFamily="34" charset="0"/>
                <a:cs typeface="Calibri Light" panose="020F0302020204030204" pitchFamily="34" charset="0"/>
              </a:rPr>
              <a:t>Sashiko supplies (needle, yarn, calico, template)</a:t>
            </a:r>
          </a:p>
          <a:p>
            <a:pPr marL="285750" indent="-285750">
              <a:buFont typeface="Arial" panose="020B0604020202020204" pitchFamily="34" charset="0"/>
              <a:buChar char="•"/>
            </a:pPr>
            <a:r>
              <a:rPr lang="en-GB">
                <a:latin typeface="Calibri Light" panose="020F0302020204030204" pitchFamily="34" charset="0"/>
                <a:ea typeface="Calibri Light" panose="020F0302020204030204" pitchFamily="34" charset="0"/>
                <a:cs typeface="Calibri Light" panose="020F0302020204030204" pitchFamily="34" charset="0"/>
              </a:rPr>
              <a:t>Scissors, pin cushion and pins.</a:t>
            </a:r>
          </a:p>
          <a:p>
            <a:endParaRPr lang="en-GB"/>
          </a:p>
        </p:txBody>
      </p:sp>
      <p:sp>
        <p:nvSpPr>
          <p:cNvPr id="6" name="TextBox 5">
            <a:extLst>
              <a:ext uri="{FF2B5EF4-FFF2-40B4-BE49-F238E27FC236}">
                <a16:creationId xmlns:a16="http://schemas.microsoft.com/office/drawing/2014/main" id="{B4D400E1-C06F-1D01-0A75-B187E87C3361}"/>
              </a:ext>
            </a:extLst>
          </p:cNvPr>
          <p:cNvSpPr txBox="1"/>
          <p:nvPr/>
        </p:nvSpPr>
        <p:spPr>
          <a:xfrm>
            <a:off x="447469" y="393896"/>
            <a:ext cx="3702570" cy="707886"/>
          </a:xfrm>
          <a:prstGeom prst="rect">
            <a:avLst/>
          </a:prstGeom>
          <a:noFill/>
        </p:spPr>
        <p:txBody>
          <a:bodyPr wrap="square" rtlCol="0">
            <a:spAutoFit/>
          </a:bodyPr>
          <a:lstStyle/>
          <a:p>
            <a:r>
              <a:rPr lang="en-IE" sz="4000">
                <a:latin typeface="Calibri Light" panose="020F0302020204030204" pitchFamily="34" charset="0"/>
                <a:ea typeface="Calibri Light" panose="020F0302020204030204" pitchFamily="34" charset="0"/>
                <a:cs typeface="Calibri Light" panose="020F0302020204030204" pitchFamily="34" charset="0"/>
              </a:rPr>
              <a:t>The Kits</a:t>
            </a:r>
            <a:endParaRPr lang="en-GB" sz="400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8" name="Picture 7">
            <a:extLst>
              <a:ext uri="{FF2B5EF4-FFF2-40B4-BE49-F238E27FC236}">
                <a16:creationId xmlns:a16="http://schemas.microsoft.com/office/drawing/2014/main" id="{ADEBC59D-0EA8-4D65-B304-4D1F5610F6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25640" y="6203576"/>
            <a:ext cx="1166360" cy="654423"/>
          </a:xfrm>
          <a:prstGeom prst="rect">
            <a:avLst/>
          </a:prstGeom>
        </p:spPr>
      </p:pic>
      <p:pic>
        <p:nvPicPr>
          <p:cNvPr id="9" name="Picture 8">
            <a:extLst>
              <a:ext uri="{FF2B5EF4-FFF2-40B4-BE49-F238E27FC236}">
                <a16:creationId xmlns:a16="http://schemas.microsoft.com/office/drawing/2014/main" id="{E3CA9AD6-BBD6-4960-B1AD-444C96DF47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6790" y="1398494"/>
            <a:ext cx="3263389" cy="2336953"/>
          </a:xfrm>
          <a:prstGeom prst="rect">
            <a:avLst/>
          </a:prstGeom>
        </p:spPr>
      </p:pic>
      <p:pic>
        <p:nvPicPr>
          <p:cNvPr id="10" name="Picture 9">
            <a:extLst>
              <a:ext uri="{FF2B5EF4-FFF2-40B4-BE49-F238E27FC236}">
                <a16:creationId xmlns:a16="http://schemas.microsoft.com/office/drawing/2014/main" id="{CB15D271-24B5-4DB3-87D5-132860849AD3}"/>
              </a:ext>
            </a:extLst>
          </p:cNvPr>
          <p:cNvPicPr>
            <a:picLocks noChangeAspect="1"/>
          </p:cNvPicPr>
          <p:nvPr/>
        </p:nvPicPr>
        <p:blipFill>
          <a:blip r:embed="rId4">
            <a:extLst>
              <a:ext uri="{28A0092B-C50C-407E-A947-70E740481C1C}">
                <a14:useLocalDpi xmlns:a14="http://schemas.microsoft.com/office/drawing/2010/main" val="0"/>
              </a:ext>
            </a:extLst>
          </a:blip>
          <a:srcRect l="2597" r="6706" b="1858"/>
          <a:stretch>
            <a:fillRect/>
          </a:stretch>
        </p:blipFill>
        <p:spPr>
          <a:xfrm>
            <a:off x="1532964" y="1622612"/>
            <a:ext cx="2949389" cy="2686158"/>
          </a:xfrm>
          <a:prstGeom prst="rect">
            <a:avLst/>
          </a:prstGeom>
        </p:spPr>
      </p:pic>
    </p:spTree>
    <p:extLst>
      <p:ext uri="{BB962C8B-B14F-4D97-AF65-F5344CB8AC3E}">
        <p14:creationId xmlns:p14="http://schemas.microsoft.com/office/powerpoint/2010/main" val="3310355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5084949-7C98-45EB-AB99-E3AF4751B3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582" y="818629"/>
            <a:ext cx="741947" cy="984885"/>
          </a:xfrm>
          <a:prstGeom prst="rect">
            <a:avLst/>
          </a:prstGeom>
        </p:spPr>
      </p:pic>
      <p:pic>
        <p:nvPicPr>
          <p:cNvPr id="7" name="Picture 6">
            <a:extLst>
              <a:ext uri="{FF2B5EF4-FFF2-40B4-BE49-F238E27FC236}">
                <a16:creationId xmlns:a16="http://schemas.microsoft.com/office/drawing/2014/main" id="{3DF7E2A3-74C2-49B2-BD4B-909B26AE79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5012" y="345115"/>
            <a:ext cx="2490043" cy="3231564"/>
          </a:xfrm>
          <a:prstGeom prst="rect">
            <a:avLst/>
          </a:prstGeom>
        </p:spPr>
      </p:pic>
      <p:pic>
        <p:nvPicPr>
          <p:cNvPr id="9" name="Picture 8">
            <a:extLst>
              <a:ext uri="{FF2B5EF4-FFF2-40B4-BE49-F238E27FC236}">
                <a16:creationId xmlns:a16="http://schemas.microsoft.com/office/drawing/2014/main" id="{27E34682-6594-43ED-80F8-15746BF88E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6280" y="1917220"/>
            <a:ext cx="1148629" cy="1510866"/>
          </a:xfrm>
          <a:prstGeom prst="rect">
            <a:avLst/>
          </a:prstGeom>
        </p:spPr>
      </p:pic>
      <p:pic>
        <p:nvPicPr>
          <p:cNvPr id="11" name="Picture 10">
            <a:extLst>
              <a:ext uri="{FF2B5EF4-FFF2-40B4-BE49-F238E27FC236}">
                <a16:creationId xmlns:a16="http://schemas.microsoft.com/office/drawing/2014/main" id="{8B136A33-CD31-4FE2-B366-C1A46E2BFB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4763" y="3612776"/>
            <a:ext cx="2940423" cy="2940423"/>
          </a:xfrm>
          <a:prstGeom prst="rect">
            <a:avLst/>
          </a:prstGeom>
        </p:spPr>
      </p:pic>
      <p:pic>
        <p:nvPicPr>
          <p:cNvPr id="13" name="Picture 12">
            <a:extLst>
              <a:ext uri="{FF2B5EF4-FFF2-40B4-BE49-F238E27FC236}">
                <a16:creationId xmlns:a16="http://schemas.microsoft.com/office/drawing/2014/main" id="{AB8454D1-9535-477E-9EEC-FDA6615B5EC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1671" y="826213"/>
            <a:ext cx="751139" cy="984885"/>
          </a:xfrm>
          <a:prstGeom prst="rect">
            <a:avLst/>
          </a:prstGeom>
        </p:spPr>
      </p:pic>
      <p:pic>
        <p:nvPicPr>
          <p:cNvPr id="15" name="Picture 14">
            <a:extLst>
              <a:ext uri="{FF2B5EF4-FFF2-40B4-BE49-F238E27FC236}">
                <a16:creationId xmlns:a16="http://schemas.microsoft.com/office/drawing/2014/main" id="{B7518DFE-FC9D-4CDD-974B-4637C77963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95012" y="3824083"/>
            <a:ext cx="1807820" cy="2138590"/>
          </a:xfrm>
          <a:prstGeom prst="rect">
            <a:avLst/>
          </a:prstGeom>
        </p:spPr>
      </p:pic>
      <p:pic>
        <p:nvPicPr>
          <p:cNvPr id="19" name="Picture 18">
            <a:extLst>
              <a:ext uri="{FF2B5EF4-FFF2-40B4-BE49-F238E27FC236}">
                <a16:creationId xmlns:a16="http://schemas.microsoft.com/office/drawing/2014/main" id="{03CBFAB9-F731-4825-A357-6F7DC72ED87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29548" y="1917220"/>
            <a:ext cx="1148629" cy="1571545"/>
          </a:xfrm>
          <a:prstGeom prst="rect">
            <a:avLst/>
          </a:prstGeom>
        </p:spPr>
      </p:pic>
      <p:pic>
        <p:nvPicPr>
          <p:cNvPr id="21" name="Picture 20">
            <a:extLst>
              <a:ext uri="{FF2B5EF4-FFF2-40B4-BE49-F238E27FC236}">
                <a16:creationId xmlns:a16="http://schemas.microsoft.com/office/drawing/2014/main" id="{49581526-5A6C-4635-A065-EB915AFE9FF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9336" y="1969820"/>
            <a:ext cx="1190217" cy="1539347"/>
          </a:xfrm>
          <a:prstGeom prst="rect">
            <a:avLst/>
          </a:prstGeom>
        </p:spPr>
      </p:pic>
      <p:pic>
        <p:nvPicPr>
          <p:cNvPr id="23" name="Picture 22">
            <a:extLst>
              <a:ext uri="{FF2B5EF4-FFF2-40B4-BE49-F238E27FC236}">
                <a16:creationId xmlns:a16="http://schemas.microsoft.com/office/drawing/2014/main" id="{B0DA4564-FEFE-4639-8A76-BF4AF05DF8C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99735" y="246529"/>
            <a:ext cx="1351972" cy="1595717"/>
          </a:xfrm>
          <a:prstGeom prst="rect">
            <a:avLst/>
          </a:prstGeom>
        </p:spPr>
      </p:pic>
      <p:pic>
        <p:nvPicPr>
          <p:cNvPr id="25" name="Picture 24">
            <a:extLst>
              <a:ext uri="{FF2B5EF4-FFF2-40B4-BE49-F238E27FC236}">
                <a16:creationId xmlns:a16="http://schemas.microsoft.com/office/drawing/2014/main" id="{94F433B2-AA98-4B0F-A86F-F6BA1DF5047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99132" y="826213"/>
            <a:ext cx="671140" cy="966996"/>
          </a:xfrm>
          <a:prstGeom prst="rect">
            <a:avLst/>
          </a:prstGeom>
        </p:spPr>
      </p:pic>
      <p:pic>
        <p:nvPicPr>
          <p:cNvPr id="27" name="Picture 26">
            <a:extLst>
              <a:ext uri="{FF2B5EF4-FFF2-40B4-BE49-F238E27FC236}">
                <a16:creationId xmlns:a16="http://schemas.microsoft.com/office/drawing/2014/main" id="{C7A4E487-0230-48AE-B24A-B9295AA31B4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464697" y="1917220"/>
            <a:ext cx="1291558" cy="1557146"/>
          </a:xfrm>
          <a:prstGeom prst="rect">
            <a:avLst/>
          </a:prstGeom>
        </p:spPr>
      </p:pic>
      <p:pic>
        <p:nvPicPr>
          <p:cNvPr id="29" name="Picture 28">
            <a:extLst>
              <a:ext uri="{FF2B5EF4-FFF2-40B4-BE49-F238E27FC236}">
                <a16:creationId xmlns:a16="http://schemas.microsoft.com/office/drawing/2014/main" id="{24A57115-A030-4688-9E07-1E9E8D22B06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047221" y="291665"/>
            <a:ext cx="1510723" cy="2003612"/>
          </a:xfrm>
          <a:prstGeom prst="rect">
            <a:avLst/>
          </a:prstGeom>
        </p:spPr>
      </p:pic>
      <p:pic>
        <p:nvPicPr>
          <p:cNvPr id="31" name="Picture 30">
            <a:extLst>
              <a:ext uri="{FF2B5EF4-FFF2-40B4-BE49-F238E27FC236}">
                <a16:creationId xmlns:a16="http://schemas.microsoft.com/office/drawing/2014/main" id="{1309E573-2BF1-4270-87F0-264190C3362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980184" y="2492031"/>
            <a:ext cx="3247729" cy="4083482"/>
          </a:xfrm>
          <a:prstGeom prst="rect">
            <a:avLst/>
          </a:prstGeom>
        </p:spPr>
      </p:pic>
      <p:pic>
        <p:nvPicPr>
          <p:cNvPr id="33" name="Picture 32">
            <a:extLst>
              <a:ext uri="{FF2B5EF4-FFF2-40B4-BE49-F238E27FC236}">
                <a16:creationId xmlns:a16="http://schemas.microsoft.com/office/drawing/2014/main" id="{5B882F42-A85D-41FE-9286-7B01CD8BA95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044937" y="268941"/>
            <a:ext cx="1317312" cy="1561498"/>
          </a:xfrm>
          <a:prstGeom prst="rect">
            <a:avLst/>
          </a:prstGeom>
        </p:spPr>
      </p:pic>
      <p:pic>
        <p:nvPicPr>
          <p:cNvPr id="35" name="Picture 34">
            <a:extLst>
              <a:ext uri="{FF2B5EF4-FFF2-40B4-BE49-F238E27FC236}">
                <a16:creationId xmlns:a16="http://schemas.microsoft.com/office/drawing/2014/main" id="{E4B52288-02EE-4FD7-A3EF-85BA34E880A9}"/>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570478" y="3639077"/>
            <a:ext cx="2084869" cy="2936436"/>
          </a:xfrm>
          <a:prstGeom prst="rect">
            <a:avLst/>
          </a:prstGeom>
        </p:spPr>
      </p:pic>
      <p:pic>
        <p:nvPicPr>
          <p:cNvPr id="37" name="Picture 36">
            <a:extLst>
              <a:ext uri="{FF2B5EF4-FFF2-40B4-BE49-F238E27FC236}">
                <a16:creationId xmlns:a16="http://schemas.microsoft.com/office/drawing/2014/main" id="{A5818B58-B900-4AF3-AD75-F381FDAF6E24}"/>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769263" y="307027"/>
            <a:ext cx="1305018" cy="2003611"/>
          </a:xfrm>
          <a:prstGeom prst="rect">
            <a:avLst/>
          </a:prstGeom>
        </p:spPr>
      </p:pic>
      <p:pic>
        <p:nvPicPr>
          <p:cNvPr id="39" name="Picture 38">
            <a:extLst>
              <a:ext uri="{FF2B5EF4-FFF2-40B4-BE49-F238E27FC236}">
                <a16:creationId xmlns:a16="http://schemas.microsoft.com/office/drawing/2014/main" id="{9E47FD81-A67F-4B7B-93A8-DDD8686D7A8E}"/>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521502" y="5962673"/>
            <a:ext cx="1595718" cy="895327"/>
          </a:xfrm>
          <a:prstGeom prst="rect">
            <a:avLst/>
          </a:prstGeom>
        </p:spPr>
      </p:pic>
      <p:sp>
        <p:nvSpPr>
          <p:cNvPr id="40" name="TextBox 39">
            <a:extLst>
              <a:ext uri="{FF2B5EF4-FFF2-40B4-BE49-F238E27FC236}">
                <a16:creationId xmlns:a16="http://schemas.microsoft.com/office/drawing/2014/main" id="{CE527703-3996-45CB-92F3-1D6E5EF19FBA}"/>
              </a:ext>
            </a:extLst>
          </p:cNvPr>
          <p:cNvSpPr txBox="1"/>
          <p:nvPr/>
        </p:nvSpPr>
        <p:spPr>
          <a:xfrm>
            <a:off x="353582" y="174812"/>
            <a:ext cx="2359444" cy="984885"/>
          </a:xfrm>
          <a:prstGeom prst="rect">
            <a:avLst/>
          </a:prstGeom>
          <a:noFill/>
        </p:spPr>
        <p:txBody>
          <a:bodyPr wrap="square" rtlCol="0">
            <a:spAutoFit/>
          </a:bodyPr>
          <a:lstStyle/>
          <a:p>
            <a:r>
              <a:rPr lang="en-IE" sz="4000">
                <a:latin typeface="Calibri Light" panose="020F0302020204030204" pitchFamily="34" charset="0"/>
                <a:ea typeface="Calibri Light" panose="020F0302020204030204" pitchFamily="34" charset="0"/>
                <a:cs typeface="Calibri Light" panose="020F0302020204030204" pitchFamily="34" charset="0"/>
              </a:rPr>
              <a:t>The Books</a:t>
            </a:r>
            <a:endParaRPr lang="en-GB" sz="4000">
              <a:latin typeface="Calibri Light" panose="020F0302020204030204" pitchFamily="34" charset="0"/>
              <a:ea typeface="Calibri Light" panose="020F0302020204030204" pitchFamily="34" charset="0"/>
              <a:cs typeface="Calibri Light" panose="020F0302020204030204" pitchFamily="34" charset="0"/>
            </a:endParaRPr>
          </a:p>
          <a:p>
            <a:endParaRPr lang="en-IE"/>
          </a:p>
        </p:txBody>
      </p:sp>
      <p:pic>
        <p:nvPicPr>
          <p:cNvPr id="3" name="Picture 2">
            <a:extLst>
              <a:ext uri="{FF2B5EF4-FFF2-40B4-BE49-F238E27FC236}">
                <a16:creationId xmlns:a16="http://schemas.microsoft.com/office/drawing/2014/main" id="{11306F76-714F-4529-90AB-81F89E09356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1319361" y="3912484"/>
            <a:ext cx="629170" cy="819232"/>
          </a:xfrm>
          <a:prstGeom prst="rect">
            <a:avLst/>
          </a:prstGeom>
        </p:spPr>
      </p:pic>
      <p:pic>
        <p:nvPicPr>
          <p:cNvPr id="6" name="Picture 5">
            <a:extLst>
              <a:ext uri="{FF2B5EF4-FFF2-40B4-BE49-F238E27FC236}">
                <a16:creationId xmlns:a16="http://schemas.microsoft.com/office/drawing/2014/main" id="{F2C1A341-974C-4698-A510-CDBEA37EEDCB}"/>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1319361" y="4890719"/>
            <a:ext cx="629171" cy="912951"/>
          </a:xfrm>
          <a:prstGeom prst="rect">
            <a:avLst/>
          </a:prstGeom>
        </p:spPr>
      </p:pic>
    </p:spTree>
    <p:extLst>
      <p:ext uri="{BB962C8B-B14F-4D97-AF65-F5344CB8AC3E}">
        <p14:creationId xmlns:p14="http://schemas.microsoft.com/office/powerpoint/2010/main" val="1134883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640C28-16B6-D46C-281C-4325A079C2DC}"/>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5369823" y="291353"/>
            <a:ext cx="6477000" cy="6477000"/>
          </a:xfrm>
          <a:prstGeom prst="rect">
            <a:avLst/>
          </a:prstGeom>
        </p:spPr>
      </p:pic>
      <p:sp>
        <p:nvSpPr>
          <p:cNvPr id="2" name="TextBox 1">
            <a:extLst>
              <a:ext uri="{FF2B5EF4-FFF2-40B4-BE49-F238E27FC236}">
                <a16:creationId xmlns:a16="http://schemas.microsoft.com/office/drawing/2014/main" id="{A7A4B20E-B388-07C7-E6F7-29341F3FCFFE}"/>
              </a:ext>
            </a:extLst>
          </p:cNvPr>
          <p:cNvSpPr txBox="1"/>
          <p:nvPr/>
        </p:nvSpPr>
        <p:spPr>
          <a:xfrm>
            <a:off x="587555" y="397401"/>
            <a:ext cx="4512040" cy="606319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IE" sz="3200">
                <a:latin typeface="Calibri Light" panose="020F0302020204030204" pitchFamily="34" charset="0"/>
                <a:ea typeface="Calibri Light" panose="020F0302020204030204" pitchFamily="34" charset="0"/>
                <a:cs typeface="Calibri Light" panose="020F0302020204030204" pitchFamily="34" charset="0"/>
              </a:rPr>
              <a:t>Community of Practice</a:t>
            </a:r>
          </a:p>
          <a:p>
            <a:endParaRPr lang="en-IE">
              <a:latin typeface="Calibri Light" panose="020F0302020204030204" pitchFamily="34" charset="0"/>
              <a:ea typeface="Calibri Light" panose="020F0302020204030204" pitchFamily="34" charset="0"/>
              <a:cs typeface="Calibri Light" panose="020F0302020204030204" pitchFamily="34" charset="0"/>
            </a:endParaRPr>
          </a:p>
          <a:p>
            <a:r>
              <a:rPr lang="en-GB">
                <a:latin typeface="Calibri Light" panose="020F0302020204030204" pitchFamily="34" charset="0"/>
                <a:ea typeface="Calibri Light" panose="020F0302020204030204" pitchFamily="34" charset="0"/>
                <a:cs typeface="Calibri Light" panose="020F0302020204030204" pitchFamily="34" charset="0"/>
              </a:rPr>
              <a:t>Defined by Etienne and Beverly Wenger-Trayner as a group of people who "share a concern or a passion for something they do and learn how to do it better as they interact regularly." </a:t>
            </a:r>
          </a:p>
          <a:p>
            <a:endParaRPr lang="en-GB" b="1">
              <a:latin typeface="Calibri Light" panose="020F0302020204030204" pitchFamily="34" charset="0"/>
              <a:ea typeface="Calibri Light" panose="020F0302020204030204" pitchFamily="34" charset="0"/>
              <a:cs typeface="Calibri Light" panose="020F0302020204030204" pitchFamily="34" charset="0"/>
            </a:endParaRPr>
          </a:p>
          <a:p>
            <a:r>
              <a:rPr lang="en-GB" sz="3200">
                <a:latin typeface="Calibri Light" panose="020F0302020204030204" pitchFamily="34" charset="0"/>
                <a:ea typeface="Calibri Light" panose="020F0302020204030204" pitchFamily="34" charset="0"/>
                <a:cs typeface="Calibri Light" panose="020F0302020204030204" pitchFamily="34" charset="0"/>
              </a:rPr>
              <a:t>3 Pillars:</a:t>
            </a:r>
          </a:p>
          <a:p>
            <a:pPr marL="342900" indent="-342900">
              <a:buAutoNum type="arabicPeriod"/>
            </a:pPr>
            <a:r>
              <a:rPr lang="en-GB">
                <a:latin typeface="Calibri Light" panose="020F0302020204030204" pitchFamily="34" charset="0"/>
                <a:ea typeface="Calibri Light" panose="020F0302020204030204" pitchFamily="34" charset="0"/>
                <a:cs typeface="Calibri Light" panose="020F0302020204030204" pitchFamily="34" charset="0"/>
              </a:rPr>
              <a:t>Domain</a:t>
            </a:r>
          </a:p>
          <a:p>
            <a:pPr marL="342900" indent="-342900">
              <a:buAutoNum type="arabicPeriod"/>
            </a:pPr>
            <a:r>
              <a:rPr lang="en-GB">
                <a:latin typeface="Calibri Light" panose="020F0302020204030204" pitchFamily="34" charset="0"/>
                <a:ea typeface="Calibri Light" panose="020F0302020204030204" pitchFamily="34" charset="0"/>
                <a:cs typeface="Calibri Light" panose="020F0302020204030204" pitchFamily="34" charset="0"/>
              </a:rPr>
              <a:t>Community</a:t>
            </a:r>
          </a:p>
          <a:p>
            <a:pPr marL="342900" indent="-342900">
              <a:buAutoNum type="arabicPeriod"/>
            </a:pPr>
            <a:r>
              <a:rPr lang="en-GB">
                <a:latin typeface="Calibri Light" panose="020F0302020204030204" pitchFamily="34" charset="0"/>
                <a:ea typeface="Calibri Light" panose="020F0302020204030204" pitchFamily="34" charset="0"/>
                <a:cs typeface="Calibri Light" panose="020F0302020204030204" pitchFamily="34" charset="0"/>
              </a:rPr>
              <a:t>Practice </a:t>
            </a:r>
          </a:p>
          <a:p>
            <a:endParaRPr lang="en-GB" b="1">
              <a:latin typeface="Calibri Light" panose="020F0302020204030204" pitchFamily="34" charset="0"/>
              <a:ea typeface="Calibri Light" panose="020F0302020204030204" pitchFamily="34" charset="0"/>
              <a:cs typeface="Calibri Light" panose="020F0302020204030204" pitchFamily="34" charset="0"/>
            </a:endParaRPr>
          </a:p>
          <a:p>
            <a:r>
              <a:rPr lang="en-GB">
                <a:latin typeface="Calibri Light" panose="020F0302020204030204" pitchFamily="34" charset="0"/>
                <a:ea typeface="Calibri Light" panose="020F0302020204030204" pitchFamily="34" charset="0"/>
                <a:cs typeface="Calibri Light" panose="020F0302020204030204" pitchFamily="34" charset="0"/>
              </a:rPr>
              <a:t>“Members of a community of practice are practitioners. They develop a shared repertoire of resources: experiences, stories, tools, ways of addressing recurring problems—in short a shared practice.” Etienne and Beverly Wenger-Trayner </a:t>
            </a:r>
          </a:p>
          <a:p>
            <a:endParaRPr lang="en-GB"/>
          </a:p>
        </p:txBody>
      </p:sp>
      <p:pic>
        <p:nvPicPr>
          <p:cNvPr id="4" name="Picture 3">
            <a:extLst>
              <a:ext uri="{FF2B5EF4-FFF2-40B4-BE49-F238E27FC236}">
                <a16:creationId xmlns:a16="http://schemas.microsoft.com/office/drawing/2014/main" id="{DF49EA50-6D64-47F0-A485-840212CC71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41616" y="6212540"/>
            <a:ext cx="1150384" cy="645459"/>
          </a:xfrm>
          <a:prstGeom prst="rect">
            <a:avLst/>
          </a:prstGeom>
        </p:spPr>
      </p:pic>
    </p:spTree>
    <p:extLst>
      <p:ext uri="{BB962C8B-B14F-4D97-AF65-F5344CB8AC3E}">
        <p14:creationId xmlns:p14="http://schemas.microsoft.com/office/powerpoint/2010/main" val="3990116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2BD0DC1-FE62-FA31-039F-CDBDEF8B4FE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7427" t="4377" r="12416" b="1617"/>
          <a:stretch>
            <a:fillRect/>
          </a:stretch>
        </p:blipFill>
        <p:spPr>
          <a:xfrm>
            <a:off x="9597229" y="374340"/>
            <a:ext cx="2231524" cy="2617033"/>
          </a:xfrm>
        </p:spPr>
      </p:pic>
      <p:pic>
        <p:nvPicPr>
          <p:cNvPr id="7" name="Picture 6">
            <a:extLst>
              <a:ext uri="{FF2B5EF4-FFF2-40B4-BE49-F238E27FC236}">
                <a16:creationId xmlns:a16="http://schemas.microsoft.com/office/drawing/2014/main" id="{D64C97E6-2924-1D4F-AA50-A6E34F4E4C63}"/>
              </a:ext>
            </a:extLst>
          </p:cNvPr>
          <p:cNvPicPr>
            <a:picLocks noChangeAspect="1"/>
          </p:cNvPicPr>
          <p:nvPr/>
        </p:nvPicPr>
        <p:blipFill>
          <a:blip r:embed="rId3">
            <a:extLst>
              <a:ext uri="{28A0092B-C50C-407E-A947-70E740481C1C}">
                <a14:useLocalDpi xmlns:a14="http://schemas.microsoft.com/office/drawing/2010/main" val="0"/>
              </a:ext>
            </a:extLst>
          </a:blip>
          <a:srcRect l="7239" t="6870" r="3610" b="6106"/>
          <a:stretch>
            <a:fillRect/>
          </a:stretch>
        </p:blipFill>
        <p:spPr>
          <a:xfrm>
            <a:off x="5910648" y="374340"/>
            <a:ext cx="3567659" cy="3476182"/>
          </a:xfrm>
          <a:prstGeom prst="rect">
            <a:avLst/>
          </a:prstGeom>
        </p:spPr>
      </p:pic>
      <p:pic>
        <p:nvPicPr>
          <p:cNvPr id="9" name="Picture 8">
            <a:extLst>
              <a:ext uri="{FF2B5EF4-FFF2-40B4-BE49-F238E27FC236}">
                <a16:creationId xmlns:a16="http://schemas.microsoft.com/office/drawing/2014/main" id="{416C4C13-3D85-BF6D-3536-137BCB72D8BA}"/>
              </a:ext>
            </a:extLst>
          </p:cNvPr>
          <p:cNvPicPr>
            <a:picLocks noChangeAspect="1"/>
          </p:cNvPicPr>
          <p:nvPr/>
        </p:nvPicPr>
        <p:blipFill>
          <a:blip r:embed="rId4">
            <a:extLst>
              <a:ext uri="{28A0092B-C50C-407E-A947-70E740481C1C}">
                <a14:useLocalDpi xmlns:a14="http://schemas.microsoft.com/office/drawing/2010/main" val="0"/>
              </a:ext>
            </a:extLst>
          </a:blip>
          <a:srcRect l="4293" t="4606" r="9708"/>
          <a:stretch>
            <a:fillRect/>
          </a:stretch>
        </p:blipFill>
        <p:spPr>
          <a:xfrm>
            <a:off x="139436" y="456238"/>
            <a:ext cx="5771212" cy="6401762"/>
          </a:xfrm>
          <a:prstGeom prst="rect">
            <a:avLst/>
          </a:prstGeom>
        </p:spPr>
      </p:pic>
      <p:pic>
        <p:nvPicPr>
          <p:cNvPr id="11" name="Picture 10">
            <a:extLst>
              <a:ext uri="{FF2B5EF4-FFF2-40B4-BE49-F238E27FC236}">
                <a16:creationId xmlns:a16="http://schemas.microsoft.com/office/drawing/2014/main" id="{7FC3475D-D00E-DDB4-625C-985074BF76CB}"/>
              </a:ext>
            </a:extLst>
          </p:cNvPr>
          <p:cNvPicPr>
            <a:picLocks noChangeAspect="1"/>
          </p:cNvPicPr>
          <p:nvPr/>
        </p:nvPicPr>
        <p:blipFill>
          <a:blip r:embed="rId5">
            <a:extLst>
              <a:ext uri="{28A0092B-C50C-407E-A947-70E740481C1C}">
                <a14:useLocalDpi xmlns:a14="http://schemas.microsoft.com/office/drawing/2010/main" val="0"/>
              </a:ext>
            </a:extLst>
          </a:blip>
          <a:srcRect l="8337" t="4636" r="8138"/>
          <a:stretch>
            <a:fillRect/>
          </a:stretch>
        </p:blipFill>
        <p:spPr>
          <a:xfrm>
            <a:off x="9613722" y="3220835"/>
            <a:ext cx="2413416" cy="2746610"/>
          </a:xfrm>
          <a:prstGeom prst="rect">
            <a:avLst/>
          </a:prstGeom>
        </p:spPr>
      </p:pic>
      <p:sp>
        <p:nvSpPr>
          <p:cNvPr id="2" name="TextBox 1">
            <a:extLst>
              <a:ext uri="{FF2B5EF4-FFF2-40B4-BE49-F238E27FC236}">
                <a16:creationId xmlns:a16="http://schemas.microsoft.com/office/drawing/2014/main" id="{BCDC2D2F-CB76-4793-B496-B8980E0475F8}"/>
              </a:ext>
            </a:extLst>
          </p:cNvPr>
          <p:cNvSpPr txBox="1"/>
          <p:nvPr/>
        </p:nvSpPr>
        <p:spPr>
          <a:xfrm>
            <a:off x="6095999" y="4172566"/>
            <a:ext cx="3168073" cy="200054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4800">
                <a:latin typeface="Calibri Light" panose="020F0302020204030204" pitchFamily="34" charset="0"/>
                <a:ea typeface="Calibri Light" panose="020F0302020204030204" pitchFamily="34" charset="0"/>
                <a:cs typeface="Calibri Light" panose="020F0302020204030204" pitchFamily="34" charset="0"/>
              </a:rPr>
              <a:t>Community Builders</a:t>
            </a:r>
          </a:p>
          <a:p>
            <a:r>
              <a:rPr lang="en-US" sz="2800">
                <a:latin typeface="Calibri Light" panose="020F0302020204030204" pitchFamily="34" charset="0"/>
                <a:ea typeface="Calibri Light" panose="020F0302020204030204" pitchFamily="34" charset="0"/>
                <a:cs typeface="Calibri Light" panose="020F0302020204030204" pitchFamily="34" charset="0"/>
              </a:rPr>
              <a:t>and how they build</a:t>
            </a:r>
            <a:endParaRPr lang="en-IE" sz="280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4" name="Picture 3">
            <a:extLst>
              <a:ext uri="{FF2B5EF4-FFF2-40B4-BE49-F238E27FC236}">
                <a16:creationId xmlns:a16="http://schemas.microsoft.com/office/drawing/2014/main" id="{111EC596-8EBC-4AA8-908F-3660BCAE64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94537" y="5966970"/>
            <a:ext cx="1448216" cy="812567"/>
          </a:xfrm>
          <a:prstGeom prst="rect">
            <a:avLst/>
          </a:prstGeom>
        </p:spPr>
      </p:pic>
    </p:spTree>
    <p:extLst>
      <p:ext uri="{BB962C8B-B14F-4D97-AF65-F5344CB8AC3E}">
        <p14:creationId xmlns:p14="http://schemas.microsoft.com/office/powerpoint/2010/main" val="811424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EC77A1E1-65B5-4DEE-B367-3BF3E01C8E1E}"/>
              </a:ext>
            </a:extLst>
          </p:cNvPr>
          <p:cNvSpPr txBox="1"/>
          <p:nvPr/>
        </p:nvSpPr>
        <p:spPr>
          <a:xfrm>
            <a:off x="296715" y="228599"/>
            <a:ext cx="11608414" cy="641424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endParaRPr lang="en-IE"/>
          </a:p>
        </p:txBody>
      </p:sp>
      <p:sp>
        <p:nvSpPr>
          <p:cNvPr id="6" name="TextBox 5">
            <a:extLst>
              <a:ext uri="{FF2B5EF4-FFF2-40B4-BE49-F238E27FC236}">
                <a16:creationId xmlns:a16="http://schemas.microsoft.com/office/drawing/2014/main" id="{5878CF41-2386-A3DE-40BA-354054D39082}"/>
              </a:ext>
            </a:extLst>
          </p:cNvPr>
          <p:cNvSpPr txBox="1"/>
          <p:nvPr/>
        </p:nvSpPr>
        <p:spPr>
          <a:xfrm>
            <a:off x="6858748" y="2533200"/>
            <a:ext cx="4105526" cy="2708434"/>
          </a:xfrm>
          <a:prstGeom prst="rect">
            <a:avLst/>
          </a:prstGeom>
          <a:noFill/>
        </p:spPr>
        <p:txBody>
          <a:bodyPr wrap="square" rtlCol="0">
            <a:spAutoFit/>
          </a:bodyPr>
          <a:lstStyle/>
          <a:p>
            <a:r>
              <a:rPr lang="en-GB" sz="3200">
                <a:latin typeface="Calibri Light" panose="020F0302020204030204" pitchFamily="34" charset="0"/>
                <a:ea typeface="Calibri Light" panose="020F0302020204030204" pitchFamily="34" charset="0"/>
                <a:cs typeface="Calibri Light" panose="020F0302020204030204" pitchFamily="34" charset="0"/>
              </a:rPr>
              <a:t>"To repair something (anything) in the modern world is a defiant act."</a:t>
            </a:r>
          </a:p>
          <a:p>
            <a:r>
              <a:rPr lang="en-GB" sz="1200">
                <a:latin typeface="Calibri Light" panose="020F0302020204030204" pitchFamily="34" charset="0"/>
                <a:ea typeface="Calibri Light" panose="020F0302020204030204" pitchFamily="34" charset="0"/>
                <a:cs typeface="Calibri Light" panose="020F0302020204030204" pitchFamily="34" charset="0"/>
              </a:rPr>
              <a:t>Martin, M. (2021). The art of repair: Mindful Mending: How to Stitch Old Things to New Life. Short Books.  </a:t>
            </a:r>
          </a:p>
          <a:p>
            <a:endParaRPr lang="en-GB"/>
          </a:p>
        </p:txBody>
      </p:sp>
      <p:pic>
        <p:nvPicPr>
          <p:cNvPr id="9" name="Picture 8">
            <a:extLst>
              <a:ext uri="{FF2B5EF4-FFF2-40B4-BE49-F238E27FC236}">
                <a16:creationId xmlns:a16="http://schemas.microsoft.com/office/drawing/2014/main" id="{CF9786B7-876B-4A88-BA06-B248ED6E18AE}"/>
              </a:ext>
            </a:extLst>
          </p:cNvPr>
          <p:cNvPicPr>
            <a:picLocks noChangeAspect="1"/>
          </p:cNvPicPr>
          <p:nvPr/>
        </p:nvPicPr>
        <p:blipFill rotWithShape="1">
          <a:blip r:embed="rId2">
            <a:extLst>
              <a:ext uri="{28A0092B-C50C-407E-A947-70E740481C1C}">
                <a14:useLocalDpi xmlns:a14="http://schemas.microsoft.com/office/drawing/2010/main" val="0"/>
              </a:ext>
            </a:extLst>
          </a:blip>
          <a:srcRect l="12945" t="10719" r="10602" b="2484"/>
          <a:stretch/>
        </p:blipFill>
        <p:spPr>
          <a:xfrm>
            <a:off x="507320" y="379947"/>
            <a:ext cx="6140823" cy="5952565"/>
          </a:xfrm>
          <a:prstGeom prst="rect">
            <a:avLst/>
          </a:prstGeom>
        </p:spPr>
      </p:pic>
      <p:pic>
        <p:nvPicPr>
          <p:cNvPr id="4" name="Picture 3" descr="A logo with text overlay">
            <a:extLst>
              <a:ext uri="{FF2B5EF4-FFF2-40B4-BE49-F238E27FC236}">
                <a16:creationId xmlns:a16="http://schemas.microsoft.com/office/drawing/2014/main" id="{3CB62984-321D-42C9-A092-984A81735533}"/>
              </a:ext>
            </a:extLst>
          </p:cNvPr>
          <p:cNvPicPr>
            <a:picLocks noChangeAspect="1"/>
          </p:cNvPicPr>
          <p:nvPr/>
        </p:nvPicPr>
        <p:blipFill>
          <a:blip r:embed="rId3"/>
          <a:srcRect t="-394" r="7612" b="197"/>
          <a:stretch>
            <a:fillRect/>
          </a:stretch>
        </p:blipFill>
        <p:spPr>
          <a:xfrm>
            <a:off x="10082455" y="5646493"/>
            <a:ext cx="1614097" cy="977153"/>
          </a:xfrm>
          <a:prstGeom prst="rect">
            <a:avLst/>
          </a:prstGeom>
        </p:spPr>
      </p:pic>
    </p:spTree>
    <p:extLst>
      <p:ext uri="{BB962C8B-B14F-4D97-AF65-F5344CB8AC3E}">
        <p14:creationId xmlns:p14="http://schemas.microsoft.com/office/powerpoint/2010/main" val="2605786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6F4F2-18BC-84B3-0EF9-9EA444252109}"/>
              </a:ext>
            </a:extLst>
          </p:cNvPr>
          <p:cNvSpPr>
            <a:spLocks noGrp="1"/>
          </p:cNvSpPr>
          <p:nvPr>
            <p:ph type="title"/>
          </p:nvPr>
        </p:nvSpPr>
        <p:spPr/>
        <p:txBody>
          <a:bodyPr>
            <a:normAutofit/>
          </a:bodyPr>
          <a:lstStyle/>
          <a:p>
            <a:r>
              <a:rPr lang="en-IE" sz="4000">
                <a:latin typeface="Calibri Light" panose="020F0302020204030204" pitchFamily="34" charset="0"/>
                <a:ea typeface="Calibri Light" panose="020F0302020204030204" pitchFamily="34" charset="0"/>
                <a:cs typeface="Calibri Light" panose="020F0302020204030204" pitchFamily="34" charset="0"/>
              </a:rPr>
              <a:t>References</a:t>
            </a:r>
            <a:endParaRPr lang="en-GB" sz="400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3" name="Content Placeholder 2">
            <a:extLst>
              <a:ext uri="{FF2B5EF4-FFF2-40B4-BE49-F238E27FC236}">
                <a16:creationId xmlns:a16="http://schemas.microsoft.com/office/drawing/2014/main" id="{2A832B1F-3902-F4C7-DFB9-C6806F1AF585}"/>
              </a:ext>
            </a:extLst>
          </p:cNvPr>
          <p:cNvSpPr>
            <a:spLocks noGrp="1"/>
          </p:cNvSpPr>
          <p:nvPr>
            <p:ph idx="1"/>
          </p:nvPr>
        </p:nvSpPr>
        <p:spPr>
          <a:xfrm>
            <a:off x="838200" y="1422214"/>
            <a:ext cx="10515600" cy="3069104"/>
          </a:xfrm>
        </p:spPr>
        <p:txBody>
          <a:bodyPr/>
          <a:lstStyle/>
          <a:p>
            <a:pPr fontAlgn="base"/>
            <a:r>
              <a:rPr lang="en-GB" sz="1400">
                <a:latin typeface="Calibri Light" panose="020F0302020204030204" pitchFamily="34" charset="0"/>
                <a:ea typeface="Calibri Light" panose="020F0302020204030204" pitchFamily="34" charset="0"/>
                <a:cs typeface="Calibri Light" panose="020F0302020204030204" pitchFamily="34" charset="0"/>
              </a:rPr>
              <a:t>Bonelli, F., </a:t>
            </a:r>
            <a:r>
              <a:rPr lang="en-GB" sz="1400" err="1">
                <a:latin typeface="Calibri Light" panose="020F0302020204030204" pitchFamily="34" charset="0"/>
                <a:ea typeface="Calibri Light" panose="020F0302020204030204" pitchFamily="34" charset="0"/>
                <a:cs typeface="Calibri Light" panose="020F0302020204030204" pitchFamily="34" charset="0"/>
              </a:rPr>
              <a:t>Caferra</a:t>
            </a:r>
            <a:r>
              <a:rPr lang="en-GB" sz="1400">
                <a:latin typeface="Calibri Light" panose="020F0302020204030204" pitchFamily="34" charset="0"/>
                <a:ea typeface="Calibri Light" panose="020F0302020204030204" pitchFamily="34" charset="0"/>
                <a:cs typeface="Calibri Light" panose="020F0302020204030204" pitchFamily="34" charset="0"/>
              </a:rPr>
              <a:t>, R., &amp; Morone, P. (2024). In need of a sustainable and just fashion industry: identifying challenges and opportunities through a systematic literature review in a Global North/Global South perspective. </a:t>
            </a:r>
            <a:r>
              <a:rPr lang="en-GB" sz="1400" i="1">
                <a:latin typeface="Calibri Light" panose="020F0302020204030204" pitchFamily="34" charset="0"/>
                <a:ea typeface="Calibri Light" panose="020F0302020204030204" pitchFamily="34" charset="0"/>
                <a:cs typeface="Calibri Light" panose="020F0302020204030204" pitchFamily="34" charset="0"/>
              </a:rPr>
              <a:t>Discover Sustainability</a:t>
            </a:r>
            <a:r>
              <a:rPr lang="en-GB" sz="1400">
                <a:latin typeface="Calibri Light" panose="020F0302020204030204" pitchFamily="34" charset="0"/>
                <a:ea typeface="Calibri Light" panose="020F0302020204030204" pitchFamily="34" charset="0"/>
                <a:cs typeface="Calibri Light" panose="020F0302020204030204" pitchFamily="34" charset="0"/>
              </a:rPr>
              <a:t>, </a:t>
            </a:r>
            <a:r>
              <a:rPr lang="en-GB" sz="1400" i="1">
                <a:latin typeface="Calibri Light" panose="020F0302020204030204" pitchFamily="34" charset="0"/>
                <a:ea typeface="Calibri Light" panose="020F0302020204030204" pitchFamily="34" charset="0"/>
                <a:cs typeface="Calibri Light" panose="020F0302020204030204" pitchFamily="34" charset="0"/>
              </a:rPr>
              <a:t>5</a:t>
            </a:r>
            <a:r>
              <a:rPr lang="en-GB" sz="1400">
                <a:latin typeface="Calibri Light" panose="020F0302020204030204" pitchFamily="34" charset="0"/>
                <a:ea typeface="Calibri Light" panose="020F0302020204030204" pitchFamily="34" charset="0"/>
                <a:cs typeface="Calibri Light" panose="020F0302020204030204" pitchFamily="34" charset="0"/>
              </a:rPr>
              <a:t>(1). https://doi.org/10.1007/s43621-024-00400-5 </a:t>
            </a:r>
          </a:p>
          <a:p>
            <a:pPr fontAlgn="base"/>
            <a:r>
              <a:rPr lang="en-GB" sz="1400">
                <a:latin typeface="Calibri Light" panose="020F0302020204030204" pitchFamily="34" charset="0"/>
                <a:ea typeface="Calibri Light" panose="020F0302020204030204" pitchFamily="34" charset="0"/>
                <a:cs typeface="Calibri Light" panose="020F0302020204030204" pitchFamily="34" charset="0"/>
              </a:rPr>
              <a:t>Kim, Y., </a:t>
            </a:r>
            <a:r>
              <a:rPr lang="en-GB" sz="1400" err="1">
                <a:latin typeface="Calibri Light" panose="020F0302020204030204" pitchFamily="34" charset="0"/>
                <a:ea typeface="Calibri Light" panose="020F0302020204030204" pitchFamily="34" charset="0"/>
                <a:cs typeface="Calibri Light" panose="020F0302020204030204" pitchFamily="34" charset="0"/>
              </a:rPr>
              <a:t>Acaf</a:t>
            </a:r>
            <a:r>
              <a:rPr lang="en-GB" sz="1400">
                <a:latin typeface="Calibri Light" panose="020F0302020204030204" pitchFamily="34" charset="0"/>
                <a:ea typeface="Calibri Light" panose="020F0302020204030204" pitchFamily="34" charset="0"/>
                <a:cs typeface="Calibri Light" panose="020F0302020204030204" pitchFamily="34" charset="0"/>
              </a:rPr>
              <a:t>, Y., &amp; Kim, J. (2025). Fast fashion’s environmental CSR through NGO collaboration: The impact of collaboration level and environmental focus on CSR authenticity and consumer responses. </a:t>
            </a:r>
            <a:r>
              <a:rPr lang="en-GB" sz="1400" i="1">
                <a:latin typeface="Calibri Light" panose="020F0302020204030204" pitchFamily="34" charset="0"/>
                <a:ea typeface="Calibri Light" panose="020F0302020204030204" pitchFamily="34" charset="0"/>
                <a:cs typeface="Calibri Light" panose="020F0302020204030204" pitchFamily="34" charset="0"/>
              </a:rPr>
              <a:t>Public Relations Review</a:t>
            </a:r>
            <a:r>
              <a:rPr lang="en-GB" sz="1400">
                <a:latin typeface="Calibri Light" panose="020F0302020204030204" pitchFamily="34" charset="0"/>
                <a:ea typeface="Calibri Light" panose="020F0302020204030204" pitchFamily="34" charset="0"/>
                <a:cs typeface="Calibri Light" panose="020F0302020204030204" pitchFamily="34" charset="0"/>
              </a:rPr>
              <a:t>, </a:t>
            </a:r>
            <a:r>
              <a:rPr lang="en-GB" sz="1400" i="1">
                <a:latin typeface="Calibri Light" panose="020F0302020204030204" pitchFamily="34" charset="0"/>
                <a:ea typeface="Calibri Light" panose="020F0302020204030204" pitchFamily="34" charset="0"/>
                <a:cs typeface="Calibri Light" panose="020F0302020204030204" pitchFamily="34" charset="0"/>
              </a:rPr>
              <a:t>51</a:t>
            </a:r>
            <a:r>
              <a:rPr lang="en-GB" sz="1400">
                <a:latin typeface="Calibri Light" panose="020F0302020204030204" pitchFamily="34" charset="0"/>
                <a:ea typeface="Calibri Light" panose="020F0302020204030204" pitchFamily="34" charset="0"/>
                <a:cs typeface="Calibri Light" panose="020F0302020204030204" pitchFamily="34" charset="0"/>
              </a:rPr>
              <a:t>(3). </a:t>
            </a:r>
            <a:r>
              <a:rPr lang="en-GB" sz="1400" u="sng">
                <a:latin typeface="Calibri Light" panose="020F0302020204030204" pitchFamily="34" charset="0"/>
                <a:ea typeface="Calibri Light" panose="020F0302020204030204" pitchFamily="34" charset="0"/>
                <a:cs typeface="Calibri Light" panose="020F0302020204030204" pitchFamily="34" charset="0"/>
                <a:hlinkClick r:id="rId2"/>
              </a:rPr>
              <a:t>https://doi.org/10.1016/j.pubrev.2025.102585</a:t>
            </a:r>
            <a:r>
              <a:rPr lang="en-GB" sz="1400">
                <a:latin typeface="Calibri Light" panose="020F0302020204030204" pitchFamily="34" charset="0"/>
                <a:ea typeface="Calibri Light" panose="020F0302020204030204" pitchFamily="34" charset="0"/>
                <a:cs typeface="Calibri Light" panose="020F0302020204030204" pitchFamily="34" charset="0"/>
              </a:rPr>
              <a:t> </a:t>
            </a:r>
          </a:p>
          <a:p>
            <a:pPr fontAlgn="base"/>
            <a:r>
              <a:rPr lang="en-GB" sz="1400">
                <a:latin typeface="Calibri Light" panose="020F0302020204030204" pitchFamily="34" charset="0"/>
                <a:ea typeface="Calibri Light" panose="020F0302020204030204" pitchFamily="34" charset="0"/>
                <a:cs typeface="Calibri Light" panose="020F0302020204030204" pitchFamily="34" charset="0"/>
              </a:rPr>
              <a:t>Martin, M. (2021). The art of repair: Mindful Mending: How to Stitch Old Things to New Life. Short Books.  </a:t>
            </a:r>
          </a:p>
          <a:p>
            <a:pPr fontAlgn="base"/>
            <a:r>
              <a:rPr lang="en-US" sz="1400">
                <a:latin typeface="Calibri Light" panose="020F0302020204030204" pitchFamily="34" charset="0"/>
                <a:ea typeface="Calibri Light" panose="020F0302020204030204" pitchFamily="34" charset="0"/>
                <a:cs typeface="Calibri Light" panose="020F0302020204030204" pitchFamily="34" charset="0"/>
              </a:rPr>
              <a:t>National Forum for the Enhancement of Teaching and Learning in Higher Education. (2025). Strategic Alignment of Teaching and Learning Enhancement Funding in Higher Education. teachingandlearning.ie. Retrieved March 20, 2026, from https://www.teachingandlearning.ie/funding/</a:t>
            </a:r>
            <a:endParaRPr lang="en-GB" sz="1400">
              <a:latin typeface="Calibri Light" panose="020F0302020204030204" pitchFamily="34" charset="0"/>
              <a:ea typeface="Calibri Light" panose="020F0302020204030204" pitchFamily="34" charset="0"/>
              <a:cs typeface="Calibri Light" panose="020F0302020204030204" pitchFamily="34" charset="0"/>
            </a:endParaRPr>
          </a:p>
          <a:p>
            <a:pPr fontAlgn="base"/>
            <a:r>
              <a:rPr lang="en-GB" sz="1400">
                <a:latin typeface="Calibri Light" panose="020F0302020204030204" pitchFamily="34" charset="0"/>
                <a:ea typeface="Calibri Light" panose="020F0302020204030204" pitchFamily="34" charset="0"/>
                <a:cs typeface="Calibri Light" panose="020F0302020204030204" pitchFamily="34" charset="0"/>
              </a:rPr>
              <a:t>Wenger-Trayner, E., &amp; Wenger-Trayner. (2015, June). Introduction to communities of practice. Wenger-</a:t>
            </a:r>
            <a:r>
              <a:rPr lang="en-GB" sz="1400" err="1">
                <a:latin typeface="Calibri Light" panose="020F0302020204030204" pitchFamily="34" charset="0"/>
                <a:ea typeface="Calibri Light" panose="020F0302020204030204" pitchFamily="34" charset="0"/>
                <a:cs typeface="Calibri Light" panose="020F0302020204030204" pitchFamily="34" charset="0"/>
              </a:rPr>
              <a:t>trayner</a:t>
            </a:r>
            <a:r>
              <a:rPr lang="en-GB" sz="1400">
                <a:latin typeface="Calibri Light" panose="020F0302020204030204" pitchFamily="34" charset="0"/>
                <a:ea typeface="Calibri Light" panose="020F0302020204030204" pitchFamily="34" charset="0"/>
                <a:cs typeface="Calibri Light" panose="020F0302020204030204" pitchFamily="34" charset="0"/>
              </a:rPr>
              <a:t>. https://www.wenger-trayner.com/introduction-to-communities-of-practice/</a:t>
            </a:r>
          </a:p>
          <a:p>
            <a:pPr fontAlgn="base"/>
            <a:endParaRPr lang="en-GB" sz="1400"/>
          </a:p>
          <a:p>
            <a:pPr marL="0" indent="0">
              <a:buNone/>
            </a:pPr>
            <a:endParaRPr lang="en-GB"/>
          </a:p>
        </p:txBody>
      </p:sp>
      <p:pic>
        <p:nvPicPr>
          <p:cNvPr id="5" name="Picture 4">
            <a:extLst>
              <a:ext uri="{FF2B5EF4-FFF2-40B4-BE49-F238E27FC236}">
                <a16:creationId xmlns:a16="http://schemas.microsoft.com/office/drawing/2014/main" id="{34C21686-8A5F-4482-BA52-CC1C551A7B2C}"/>
              </a:ext>
            </a:extLst>
          </p:cNvPr>
          <p:cNvPicPr>
            <a:picLocks noChangeAspect="1"/>
          </p:cNvPicPr>
          <p:nvPr/>
        </p:nvPicPr>
        <p:blipFill>
          <a:blip r:embed="rId3"/>
          <a:stretch>
            <a:fillRect/>
          </a:stretch>
        </p:blipFill>
        <p:spPr>
          <a:xfrm>
            <a:off x="728416" y="5029666"/>
            <a:ext cx="1286367" cy="1329043"/>
          </a:xfrm>
          <a:prstGeom prst="rect">
            <a:avLst/>
          </a:prstGeom>
        </p:spPr>
      </p:pic>
      <p:pic>
        <p:nvPicPr>
          <p:cNvPr id="6" name="Picture 5">
            <a:extLst>
              <a:ext uri="{FF2B5EF4-FFF2-40B4-BE49-F238E27FC236}">
                <a16:creationId xmlns:a16="http://schemas.microsoft.com/office/drawing/2014/main" id="{67459AEF-0D09-4620-8EDA-B5BC1E895A14}"/>
              </a:ext>
            </a:extLst>
          </p:cNvPr>
          <p:cNvPicPr>
            <a:picLocks noChangeAspect="1"/>
          </p:cNvPicPr>
          <p:nvPr/>
        </p:nvPicPr>
        <p:blipFill>
          <a:blip r:embed="rId4"/>
          <a:stretch>
            <a:fillRect/>
          </a:stretch>
        </p:blipFill>
        <p:spPr>
          <a:xfrm>
            <a:off x="2297387" y="5029666"/>
            <a:ext cx="1377815" cy="1371719"/>
          </a:xfrm>
          <a:prstGeom prst="rect">
            <a:avLst/>
          </a:prstGeom>
        </p:spPr>
      </p:pic>
      <p:pic>
        <p:nvPicPr>
          <p:cNvPr id="8" name="Picture 7">
            <a:extLst>
              <a:ext uri="{FF2B5EF4-FFF2-40B4-BE49-F238E27FC236}">
                <a16:creationId xmlns:a16="http://schemas.microsoft.com/office/drawing/2014/main" id="{ADA1F640-947A-4965-933C-349C97D46F39}"/>
              </a:ext>
            </a:extLst>
          </p:cNvPr>
          <p:cNvPicPr>
            <a:picLocks noChangeAspect="1"/>
          </p:cNvPicPr>
          <p:nvPr/>
        </p:nvPicPr>
        <p:blipFill rotWithShape="1">
          <a:blip r:embed="rId5">
            <a:extLst>
              <a:ext uri="{28A0092B-C50C-407E-A947-70E740481C1C}">
                <a14:useLocalDpi xmlns:a14="http://schemas.microsoft.com/office/drawing/2010/main" val="0"/>
              </a:ext>
            </a:extLst>
          </a:blip>
          <a:srcRect l="16124" t="12941" r="12222" b="18040"/>
          <a:stretch/>
        </p:blipFill>
        <p:spPr>
          <a:xfrm>
            <a:off x="3828705" y="5048014"/>
            <a:ext cx="1424076" cy="1371719"/>
          </a:xfrm>
          <a:prstGeom prst="rect">
            <a:avLst/>
          </a:prstGeom>
        </p:spPr>
      </p:pic>
      <p:pic>
        <p:nvPicPr>
          <p:cNvPr id="10" name="Picture 9">
            <a:extLst>
              <a:ext uri="{FF2B5EF4-FFF2-40B4-BE49-F238E27FC236}">
                <a16:creationId xmlns:a16="http://schemas.microsoft.com/office/drawing/2014/main" id="{576C3E95-9E2E-443A-BE46-73B6BDC138F2}"/>
              </a:ext>
            </a:extLst>
          </p:cNvPr>
          <p:cNvPicPr>
            <a:picLocks noChangeAspect="1"/>
          </p:cNvPicPr>
          <p:nvPr/>
        </p:nvPicPr>
        <p:blipFill rotWithShape="1">
          <a:blip r:embed="rId6">
            <a:extLst>
              <a:ext uri="{28A0092B-C50C-407E-A947-70E740481C1C}">
                <a14:useLocalDpi xmlns:a14="http://schemas.microsoft.com/office/drawing/2010/main" val="0"/>
              </a:ext>
            </a:extLst>
          </a:blip>
          <a:srcRect l="16124" t="17516" r="13529" b="11765"/>
          <a:stretch/>
        </p:blipFill>
        <p:spPr>
          <a:xfrm>
            <a:off x="5507687" y="5043052"/>
            <a:ext cx="1377816" cy="1385104"/>
          </a:xfrm>
          <a:prstGeom prst="rect">
            <a:avLst/>
          </a:prstGeom>
        </p:spPr>
      </p:pic>
      <p:pic>
        <p:nvPicPr>
          <p:cNvPr id="12" name="Picture 11">
            <a:extLst>
              <a:ext uri="{FF2B5EF4-FFF2-40B4-BE49-F238E27FC236}">
                <a16:creationId xmlns:a16="http://schemas.microsoft.com/office/drawing/2014/main" id="{812F8542-77E3-4147-B554-47AA16CBB1EA}"/>
              </a:ext>
            </a:extLst>
          </p:cNvPr>
          <p:cNvPicPr>
            <a:picLocks noChangeAspect="1"/>
          </p:cNvPicPr>
          <p:nvPr/>
        </p:nvPicPr>
        <p:blipFill rotWithShape="1">
          <a:blip r:embed="rId7">
            <a:extLst>
              <a:ext uri="{28A0092B-C50C-407E-A947-70E740481C1C}">
                <a14:useLocalDpi xmlns:a14="http://schemas.microsoft.com/office/drawing/2010/main" val="0"/>
              </a:ext>
            </a:extLst>
          </a:blip>
          <a:srcRect l="18182" t="15559" r="14634" b="16148"/>
          <a:stretch/>
        </p:blipFill>
        <p:spPr>
          <a:xfrm>
            <a:off x="7046645" y="5052977"/>
            <a:ext cx="1349452" cy="1371719"/>
          </a:xfrm>
          <a:prstGeom prst="rect">
            <a:avLst/>
          </a:prstGeom>
        </p:spPr>
      </p:pic>
      <p:pic>
        <p:nvPicPr>
          <p:cNvPr id="14" name="Picture 13">
            <a:extLst>
              <a:ext uri="{FF2B5EF4-FFF2-40B4-BE49-F238E27FC236}">
                <a16:creationId xmlns:a16="http://schemas.microsoft.com/office/drawing/2014/main" id="{AC9D2846-C847-4F02-A751-0A27B28B4051}"/>
              </a:ext>
            </a:extLst>
          </p:cNvPr>
          <p:cNvPicPr>
            <a:picLocks noChangeAspect="1"/>
          </p:cNvPicPr>
          <p:nvPr/>
        </p:nvPicPr>
        <p:blipFill rotWithShape="1">
          <a:blip r:embed="rId8">
            <a:extLst>
              <a:ext uri="{28A0092B-C50C-407E-A947-70E740481C1C}">
                <a14:useLocalDpi xmlns:a14="http://schemas.microsoft.com/office/drawing/2010/main" val="0"/>
              </a:ext>
            </a:extLst>
          </a:blip>
          <a:srcRect l="16124" t="15948" r="14313" b="16078"/>
          <a:stretch/>
        </p:blipFill>
        <p:spPr>
          <a:xfrm>
            <a:off x="8540356" y="5034302"/>
            <a:ext cx="1489516" cy="1455498"/>
          </a:xfrm>
          <a:prstGeom prst="rect">
            <a:avLst/>
          </a:prstGeom>
        </p:spPr>
      </p:pic>
      <p:pic>
        <p:nvPicPr>
          <p:cNvPr id="16" name="Picture 15">
            <a:extLst>
              <a:ext uri="{FF2B5EF4-FFF2-40B4-BE49-F238E27FC236}">
                <a16:creationId xmlns:a16="http://schemas.microsoft.com/office/drawing/2014/main" id="{437B60CE-7572-49E0-A4E2-05A58DB3BB14}"/>
              </a:ext>
            </a:extLst>
          </p:cNvPr>
          <p:cNvPicPr>
            <a:picLocks noChangeAspect="1"/>
          </p:cNvPicPr>
          <p:nvPr/>
        </p:nvPicPr>
        <p:blipFill rotWithShape="1">
          <a:blip r:embed="rId9">
            <a:extLst>
              <a:ext uri="{28A0092B-C50C-407E-A947-70E740481C1C}">
                <a14:useLocalDpi xmlns:a14="http://schemas.microsoft.com/office/drawing/2010/main" val="0"/>
              </a:ext>
            </a:extLst>
          </a:blip>
          <a:srcRect l="14112" t="15817" r="15097" b="13595"/>
          <a:stretch/>
        </p:blipFill>
        <p:spPr>
          <a:xfrm>
            <a:off x="10174131" y="5043052"/>
            <a:ext cx="1385603" cy="1381644"/>
          </a:xfrm>
          <a:prstGeom prst="rect">
            <a:avLst/>
          </a:prstGeom>
        </p:spPr>
      </p:pic>
    </p:spTree>
    <p:extLst>
      <p:ext uri="{BB962C8B-B14F-4D97-AF65-F5344CB8AC3E}">
        <p14:creationId xmlns:p14="http://schemas.microsoft.com/office/powerpoint/2010/main" val="21083171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1B08F55-8C07-448A-B6ED-60B2F333ECD0}">
  <we:reference id="wa200004784" version="1.0.0.2" store="en-GB" storeType="OMEX"/>
  <we:alternateReferences>
    <we:reference id="WA200004784" version="1.0.0.2" store="" storeType="OMEX"/>
  </we:alternateReferences>
  <we:properties/>
  <we:bindings/>
  <we:snapshot xmlns:r="http://schemas.openxmlformats.org/officeDocument/2006/relationships"/>
  <we:extLst>
    <a:ext xmlns:a="http://schemas.openxmlformats.org/drawingml/2006/main" uri="{0858819E-0033-43BF-8937-05EC82904868}">
      <we:backgroundApp state="1" runtimeId="Taskpane.Url"/>
    </a:ext>
  </we:extLst>
</we:webextension>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Slides>
  <Notes>0</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Beth Tyrrell</dc:creator>
  <cp:revision>2</cp:revision>
  <dcterms:created xsi:type="dcterms:W3CDTF">2026-03-16T13:01:07Z</dcterms:created>
  <dcterms:modified xsi:type="dcterms:W3CDTF">2026-03-20T23:04:32Z</dcterms:modified>
</cp:coreProperties>
</file>